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7"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7" r:id="rId31"/>
    <p:sldId id="288" r:id="rId32"/>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Arvaneh" initials="M" lastIdx="1" clrIdx="0">
    <p:extLst>
      <p:ext uri="{19B8F6BF-5375-455C-9EA6-DF929625EA0E}">
        <p15:presenceInfo xmlns:p15="http://schemas.microsoft.com/office/powerpoint/2012/main" userId="Mis-Arvane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C19D1-90C8-09A4-9CF6-14B97B4824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xmlns="" id="{EEF2CA9E-693C-3C48-C9B8-D3DAB0DCC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xmlns="" id="{10F64105-38D8-A454-481A-6E81F892ECE6}"/>
              </a:ext>
            </a:extLst>
          </p:cNvPr>
          <p:cNvSpPr>
            <a:spLocks noGrp="1"/>
          </p:cNvSpPr>
          <p:nvPr>
            <p:ph type="dt" sz="half" idx="10"/>
          </p:nvPr>
        </p:nvSpPr>
        <p:spPr/>
        <p:txBody>
          <a:bodyPr/>
          <a:lstStyle/>
          <a:p>
            <a:fld id="{7EEDB040-E027-47AD-8047-94E5818A32FD}" type="datetimeFigureOut">
              <a:rPr lang="fa-IR" smtClean="0"/>
              <a:t>16/11/1446</a:t>
            </a:fld>
            <a:endParaRPr lang="fa-IR"/>
          </a:p>
        </p:txBody>
      </p:sp>
      <p:sp>
        <p:nvSpPr>
          <p:cNvPr id="5" name="Footer Placeholder 4">
            <a:extLst>
              <a:ext uri="{FF2B5EF4-FFF2-40B4-BE49-F238E27FC236}">
                <a16:creationId xmlns:a16="http://schemas.microsoft.com/office/drawing/2014/main" xmlns="" id="{663598F6-535D-DA64-84B6-1E1CB4585026}"/>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F9E9387B-307E-A744-7411-7E6DB968C2C8}"/>
              </a:ext>
            </a:extLst>
          </p:cNvPr>
          <p:cNvSpPr>
            <a:spLocks noGrp="1"/>
          </p:cNvSpPr>
          <p:nvPr>
            <p:ph type="sldNum" sz="quarter" idx="12"/>
          </p:nvPr>
        </p:nvSpPr>
        <p:spPr/>
        <p:txBody>
          <a:bodyPr/>
          <a:lstStyle/>
          <a:p>
            <a:fld id="{46B35E76-6483-4C28-89EB-B9BA9773F511}" type="slidenum">
              <a:rPr lang="fa-IR" smtClean="0"/>
              <a:t>‹#›</a:t>
            </a:fld>
            <a:endParaRPr lang="fa-IR"/>
          </a:p>
        </p:txBody>
      </p:sp>
    </p:spTree>
    <p:extLst>
      <p:ext uri="{BB962C8B-B14F-4D97-AF65-F5344CB8AC3E}">
        <p14:creationId xmlns:p14="http://schemas.microsoft.com/office/powerpoint/2010/main" val="139454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A830F-32A2-9317-F46B-3CC17C002F80}"/>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xmlns="" id="{EC852C51-6E19-9136-FAB5-558DC1FD6C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C605C005-8D09-0F56-CB3A-1663D5E19E97}"/>
              </a:ext>
            </a:extLst>
          </p:cNvPr>
          <p:cNvSpPr>
            <a:spLocks noGrp="1"/>
          </p:cNvSpPr>
          <p:nvPr>
            <p:ph type="dt" sz="half" idx="10"/>
          </p:nvPr>
        </p:nvSpPr>
        <p:spPr/>
        <p:txBody>
          <a:bodyPr/>
          <a:lstStyle/>
          <a:p>
            <a:fld id="{7EEDB040-E027-47AD-8047-94E5818A32FD}" type="datetimeFigureOut">
              <a:rPr lang="fa-IR" smtClean="0"/>
              <a:t>16/11/1446</a:t>
            </a:fld>
            <a:endParaRPr lang="fa-IR"/>
          </a:p>
        </p:txBody>
      </p:sp>
      <p:sp>
        <p:nvSpPr>
          <p:cNvPr id="5" name="Footer Placeholder 4">
            <a:extLst>
              <a:ext uri="{FF2B5EF4-FFF2-40B4-BE49-F238E27FC236}">
                <a16:creationId xmlns:a16="http://schemas.microsoft.com/office/drawing/2014/main" xmlns="" id="{375CC52C-0836-F9E9-4684-BFF0491BE471}"/>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A9779D3B-C439-B0C3-B2E1-537D2CA54CAE}"/>
              </a:ext>
            </a:extLst>
          </p:cNvPr>
          <p:cNvSpPr>
            <a:spLocks noGrp="1"/>
          </p:cNvSpPr>
          <p:nvPr>
            <p:ph type="sldNum" sz="quarter" idx="12"/>
          </p:nvPr>
        </p:nvSpPr>
        <p:spPr/>
        <p:txBody>
          <a:bodyPr/>
          <a:lstStyle/>
          <a:p>
            <a:fld id="{46B35E76-6483-4C28-89EB-B9BA9773F511}" type="slidenum">
              <a:rPr lang="fa-IR" smtClean="0"/>
              <a:t>‹#›</a:t>
            </a:fld>
            <a:endParaRPr lang="fa-IR"/>
          </a:p>
        </p:txBody>
      </p:sp>
    </p:spTree>
    <p:extLst>
      <p:ext uri="{BB962C8B-B14F-4D97-AF65-F5344CB8AC3E}">
        <p14:creationId xmlns:p14="http://schemas.microsoft.com/office/powerpoint/2010/main" val="60113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E736EF-4B6D-2F86-D599-A261E6FECC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xmlns="" id="{D4E87D29-F000-7176-2575-DFCD4F1AE4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252CC772-C496-9905-CFBC-6E32D047B1FA}"/>
              </a:ext>
            </a:extLst>
          </p:cNvPr>
          <p:cNvSpPr>
            <a:spLocks noGrp="1"/>
          </p:cNvSpPr>
          <p:nvPr>
            <p:ph type="dt" sz="half" idx="10"/>
          </p:nvPr>
        </p:nvSpPr>
        <p:spPr/>
        <p:txBody>
          <a:bodyPr/>
          <a:lstStyle/>
          <a:p>
            <a:fld id="{7EEDB040-E027-47AD-8047-94E5818A32FD}" type="datetimeFigureOut">
              <a:rPr lang="fa-IR" smtClean="0"/>
              <a:t>16/11/1446</a:t>
            </a:fld>
            <a:endParaRPr lang="fa-IR"/>
          </a:p>
        </p:txBody>
      </p:sp>
      <p:sp>
        <p:nvSpPr>
          <p:cNvPr id="5" name="Footer Placeholder 4">
            <a:extLst>
              <a:ext uri="{FF2B5EF4-FFF2-40B4-BE49-F238E27FC236}">
                <a16:creationId xmlns:a16="http://schemas.microsoft.com/office/drawing/2014/main" xmlns="" id="{09B8FC91-10C2-3406-F596-77AB364A5146}"/>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7BC1BD1A-D608-A80B-0293-BF396391521A}"/>
              </a:ext>
            </a:extLst>
          </p:cNvPr>
          <p:cNvSpPr>
            <a:spLocks noGrp="1"/>
          </p:cNvSpPr>
          <p:nvPr>
            <p:ph type="sldNum" sz="quarter" idx="12"/>
          </p:nvPr>
        </p:nvSpPr>
        <p:spPr/>
        <p:txBody>
          <a:bodyPr/>
          <a:lstStyle/>
          <a:p>
            <a:fld id="{46B35E76-6483-4C28-89EB-B9BA9773F511}" type="slidenum">
              <a:rPr lang="fa-IR" smtClean="0"/>
              <a:t>‹#›</a:t>
            </a:fld>
            <a:endParaRPr lang="fa-IR"/>
          </a:p>
        </p:txBody>
      </p:sp>
    </p:spTree>
    <p:extLst>
      <p:ext uri="{BB962C8B-B14F-4D97-AF65-F5344CB8AC3E}">
        <p14:creationId xmlns:p14="http://schemas.microsoft.com/office/powerpoint/2010/main" val="282083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7BC2F-E771-3834-3BB7-95EF31B44223}"/>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1398069E-4228-6BED-84C9-EF5DB10736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096B21A3-D768-55EF-4979-DF8A444D8B96}"/>
              </a:ext>
            </a:extLst>
          </p:cNvPr>
          <p:cNvSpPr>
            <a:spLocks noGrp="1"/>
          </p:cNvSpPr>
          <p:nvPr>
            <p:ph type="dt" sz="half" idx="10"/>
          </p:nvPr>
        </p:nvSpPr>
        <p:spPr/>
        <p:txBody>
          <a:bodyPr/>
          <a:lstStyle/>
          <a:p>
            <a:fld id="{7EEDB040-E027-47AD-8047-94E5818A32FD}" type="datetimeFigureOut">
              <a:rPr lang="fa-IR" smtClean="0"/>
              <a:t>16/11/1446</a:t>
            </a:fld>
            <a:endParaRPr lang="fa-IR"/>
          </a:p>
        </p:txBody>
      </p:sp>
      <p:sp>
        <p:nvSpPr>
          <p:cNvPr id="5" name="Footer Placeholder 4">
            <a:extLst>
              <a:ext uri="{FF2B5EF4-FFF2-40B4-BE49-F238E27FC236}">
                <a16:creationId xmlns:a16="http://schemas.microsoft.com/office/drawing/2014/main" xmlns="" id="{4479BBCA-CF6A-7CE9-476C-A04C5AA4CEB0}"/>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DD8E0364-5EA9-8D8B-352B-C3F7AF840FE7}"/>
              </a:ext>
            </a:extLst>
          </p:cNvPr>
          <p:cNvSpPr>
            <a:spLocks noGrp="1"/>
          </p:cNvSpPr>
          <p:nvPr>
            <p:ph type="sldNum" sz="quarter" idx="12"/>
          </p:nvPr>
        </p:nvSpPr>
        <p:spPr/>
        <p:txBody>
          <a:bodyPr/>
          <a:lstStyle/>
          <a:p>
            <a:fld id="{46B35E76-6483-4C28-89EB-B9BA9773F511}" type="slidenum">
              <a:rPr lang="fa-IR" smtClean="0"/>
              <a:t>‹#›</a:t>
            </a:fld>
            <a:endParaRPr lang="fa-IR"/>
          </a:p>
        </p:txBody>
      </p:sp>
    </p:spTree>
    <p:extLst>
      <p:ext uri="{BB962C8B-B14F-4D97-AF65-F5344CB8AC3E}">
        <p14:creationId xmlns:p14="http://schemas.microsoft.com/office/powerpoint/2010/main" val="264632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FF1B4-EBE8-285F-93B9-70055AF5E5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xmlns="" id="{27E8F51B-83B6-5DF0-A00F-96AC88C6E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0BE3B9D-609C-1B07-76BC-F1921974C4D7}"/>
              </a:ext>
            </a:extLst>
          </p:cNvPr>
          <p:cNvSpPr>
            <a:spLocks noGrp="1"/>
          </p:cNvSpPr>
          <p:nvPr>
            <p:ph type="dt" sz="half" idx="10"/>
          </p:nvPr>
        </p:nvSpPr>
        <p:spPr/>
        <p:txBody>
          <a:bodyPr/>
          <a:lstStyle/>
          <a:p>
            <a:fld id="{7EEDB040-E027-47AD-8047-94E5818A32FD}" type="datetimeFigureOut">
              <a:rPr lang="fa-IR" smtClean="0"/>
              <a:t>16/11/1446</a:t>
            </a:fld>
            <a:endParaRPr lang="fa-IR"/>
          </a:p>
        </p:txBody>
      </p:sp>
      <p:sp>
        <p:nvSpPr>
          <p:cNvPr id="5" name="Footer Placeholder 4">
            <a:extLst>
              <a:ext uri="{FF2B5EF4-FFF2-40B4-BE49-F238E27FC236}">
                <a16:creationId xmlns:a16="http://schemas.microsoft.com/office/drawing/2014/main" xmlns="" id="{E5543EB7-2145-5243-C590-1B794A0DBA76}"/>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0108383A-78D6-421B-DC20-1850F0CEF62E}"/>
              </a:ext>
            </a:extLst>
          </p:cNvPr>
          <p:cNvSpPr>
            <a:spLocks noGrp="1"/>
          </p:cNvSpPr>
          <p:nvPr>
            <p:ph type="sldNum" sz="quarter" idx="12"/>
          </p:nvPr>
        </p:nvSpPr>
        <p:spPr/>
        <p:txBody>
          <a:bodyPr/>
          <a:lstStyle/>
          <a:p>
            <a:fld id="{46B35E76-6483-4C28-89EB-B9BA9773F511}" type="slidenum">
              <a:rPr lang="fa-IR" smtClean="0"/>
              <a:t>‹#›</a:t>
            </a:fld>
            <a:endParaRPr lang="fa-IR"/>
          </a:p>
        </p:txBody>
      </p:sp>
    </p:spTree>
    <p:extLst>
      <p:ext uri="{BB962C8B-B14F-4D97-AF65-F5344CB8AC3E}">
        <p14:creationId xmlns:p14="http://schemas.microsoft.com/office/powerpoint/2010/main" val="129702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834D6-EC8F-A865-6EE4-8CF97E198FB2}"/>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91700351-E970-8DB4-D671-4B9A86F1A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xmlns="" id="{24286F34-C640-5CD0-A723-94F0B3BA6C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xmlns="" id="{7E964D6D-2113-6B3A-3DA6-3AA6B5FDB9EE}"/>
              </a:ext>
            </a:extLst>
          </p:cNvPr>
          <p:cNvSpPr>
            <a:spLocks noGrp="1"/>
          </p:cNvSpPr>
          <p:nvPr>
            <p:ph type="dt" sz="half" idx="10"/>
          </p:nvPr>
        </p:nvSpPr>
        <p:spPr/>
        <p:txBody>
          <a:bodyPr/>
          <a:lstStyle/>
          <a:p>
            <a:fld id="{7EEDB040-E027-47AD-8047-94E5818A32FD}" type="datetimeFigureOut">
              <a:rPr lang="fa-IR" smtClean="0"/>
              <a:t>16/11/1446</a:t>
            </a:fld>
            <a:endParaRPr lang="fa-IR"/>
          </a:p>
        </p:txBody>
      </p:sp>
      <p:sp>
        <p:nvSpPr>
          <p:cNvPr id="6" name="Footer Placeholder 5">
            <a:extLst>
              <a:ext uri="{FF2B5EF4-FFF2-40B4-BE49-F238E27FC236}">
                <a16:creationId xmlns:a16="http://schemas.microsoft.com/office/drawing/2014/main" xmlns="" id="{A7187BE7-897F-36A3-7D1C-8BC83DBF3C37}"/>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2CA3A73A-2ECD-A4A8-048B-481A41D86FB1}"/>
              </a:ext>
            </a:extLst>
          </p:cNvPr>
          <p:cNvSpPr>
            <a:spLocks noGrp="1"/>
          </p:cNvSpPr>
          <p:nvPr>
            <p:ph type="sldNum" sz="quarter" idx="12"/>
          </p:nvPr>
        </p:nvSpPr>
        <p:spPr/>
        <p:txBody>
          <a:bodyPr/>
          <a:lstStyle/>
          <a:p>
            <a:fld id="{46B35E76-6483-4C28-89EB-B9BA9773F511}" type="slidenum">
              <a:rPr lang="fa-IR" smtClean="0"/>
              <a:t>‹#›</a:t>
            </a:fld>
            <a:endParaRPr lang="fa-IR"/>
          </a:p>
        </p:txBody>
      </p:sp>
    </p:spTree>
    <p:extLst>
      <p:ext uri="{BB962C8B-B14F-4D97-AF65-F5344CB8AC3E}">
        <p14:creationId xmlns:p14="http://schemas.microsoft.com/office/powerpoint/2010/main" val="416291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4D2563-6629-26C8-51A6-7FE92B7F7BC7}"/>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xmlns="" id="{BD601FCC-8D73-93EC-8B6D-ABDA7B84E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7A5A0C9-E878-A5F4-A793-51385013CF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xmlns="" id="{71138B4B-020B-6179-ECBB-41B5A9AB5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FFB62D4-F60B-0EF2-C566-AB68E4FC8F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xmlns="" id="{6236835D-1917-05D1-3C7E-67605828A1A6}"/>
              </a:ext>
            </a:extLst>
          </p:cNvPr>
          <p:cNvSpPr>
            <a:spLocks noGrp="1"/>
          </p:cNvSpPr>
          <p:nvPr>
            <p:ph type="dt" sz="half" idx="10"/>
          </p:nvPr>
        </p:nvSpPr>
        <p:spPr/>
        <p:txBody>
          <a:bodyPr/>
          <a:lstStyle/>
          <a:p>
            <a:fld id="{7EEDB040-E027-47AD-8047-94E5818A32FD}" type="datetimeFigureOut">
              <a:rPr lang="fa-IR" smtClean="0"/>
              <a:t>16/11/1446</a:t>
            </a:fld>
            <a:endParaRPr lang="fa-IR"/>
          </a:p>
        </p:txBody>
      </p:sp>
      <p:sp>
        <p:nvSpPr>
          <p:cNvPr id="8" name="Footer Placeholder 7">
            <a:extLst>
              <a:ext uri="{FF2B5EF4-FFF2-40B4-BE49-F238E27FC236}">
                <a16:creationId xmlns:a16="http://schemas.microsoft.com/office/drawing/2014/main" xmlns="" id="{C2692247-6CA9-E8DE-47A9-B4DB23AADE23}"/>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xmlns="" id="{2CFD1CD9-5193-E0DF-A03B-A1951DFA72D6}"/>
              </a:ext>
            </a:extLst>
          </p:cNvPr>
          <p:cNvSpPr>
            <a:spLocks noGrp="1"/>
          </p:cNvSpPr>
          <p:nvPr>
            <p:ph type="sldNum" sz="quarter" idx="12"/>
          </p:nvPr>
        </p:nvSpPr>
        <p:spPr/>
        <p:txBody>
          <a:bodyPr/>
          <a:lstStyle/>
          <a:p>
            <a:fld id="{46B35E76-6483-4C28-89EB-B9BA9773F511}" type="slidenum">
              <a:rPr lang="fa-IR" smtClean="0"/>
              <a:t>‹#›</a:t>
            </a:fld>
            <a:endParaRPr lang="fa-IR"/>
          </a:p>
        </p:txBody>
      </p:sp>
    </p:spTree>
    <p:extLst>
      <p:ext uri="{BB962C8B-B14F-4D97-AF65-F5344CB8AC3E}">
        <p14:creationId xmlns:p14="http://schemas.microsoft.com/office/powerpoint/2010/main" val="61040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049E76-43C2-0AAD-B879-FE8A129BA19F}"/>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xmlns="" id="{F8542056-A7E0-B3FB-C5FD-B833611F1D7A}"/>
              </a:ext>
            </a:extLst>
          </p:cNvPr>
          <p:cNvSpPr>
            <a:spLocks noGrp="1"/>
          </p:cNvSpPr>
          <p:nvPr>
            <p:ph type="dt" sz="half" idx="10"/>
          </p:nvPr>
        </p:nvSpPr>
        <p:spPr/>
        <p:txBody>
          <a:bodyPr/>
          <a:lstStyle/>
          <a:p>
            <a:fld id="{7EEDB040-E027-47AD-8047-94E5818A32FD}" type="datetimeFigureOut">
              <a:rPr lang="fa-IR" smtClean="0"/>
              <a:t>16/11/1446</a:t>
            </a:fld>
            <a:endParaRPr lang="fa-IR"/>
          </a:p>
        </p:txBody>
      </p:sp>
      <p:sp>
        <p:nvSpPr>
          <p:cNvPr id="4" name="Footer Placeholder 3">
            <a:extLst>
              <a:ext uri="{FF2B5EF4-FFF2-40B4-BE49-F238E27FC236}">
                <a16:creationId xmlns:a16="http://schemas.microsoft.com/office/drawing/2014/main" xmlns="" id="{4292FAE6-89C1-5B2B-3908-3DA5344B4947}"/>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xmlns="" id="{B0C4438F-755F-851A-2B22-50C1A97A8113}"/>
              </a:ext>
            </a:extLst>
          </p:cNvPr>
          <p:cNvSpPr>
            <a:spLocks noGrp="1"/>
          </p:cNvSpPr>
          <p:nvPr>
            <p:ph type="sldNum" sz="quarter" idx="12"/>
          </p:nvPr>
        </p:nvSpPr>
        <p:spPr/>
        <p:txBody>
          <a:bodyPr/>
          <a:lstStyle/>
          <a:p>
            <a:fld id="{46B35E76-6483-4C28-89EB-B9BA9773F511}" type="slidenum">
              <a:rPr lang="fa-IR" smtClean="0"/>
              <a:t>‹#›</a:t>
            </a:fld>
            <a:endParaRPr lang="fa-IR"/>
          </a:p>
        </p:txBody>
      </p:sp>
    </p:spTree>
    <p:extLst>
      <p:ext uri="{BB962C8B-B14F-4D97-AF65-F5344CB8AC3E}">
        <p14:creationId xmlns:p14="http://schemas.microsoft.com/office/powerpoint/2010/main" val="191372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B997A34-3D73-EAFA-0C54-592D46D934B4}"/>
              </a:ext>
            </a:extLst>
          </p:cNvPr>
          <p:cNvSpPr>
            <a:spLocks noGrp="1"/>
          </p:cNvSpPr>
          <p:nvPr>
            <p:ph type="dt" sz="half" idx="10"/>
          </p:nvPr>
        </p:nvSpPr>
        <p:spPr/>
        <p:txBody>
          <a:bodyPr/>
          <a:lstStyle/>
          <a:p>
            <a:fld id="{7EEDB040-E027-47AD-8047-94E5818A32FD}" type="datetimeFigureOut">
              <a:rPr lang="fa-IR" smtClean="0"/>
              <a:t>16/11/1446</a:t>
            </a:fld>
            <a:endParaRPr lang="fa-IR"/>
          </a:p>
        </p:txBody>
      </p:sp>
      <p:sp>
        <p:nvSpPr>
          <p:cNvPr id="3" name="Footer Placeholder 2">
            <a:extLst>
              <a:ext uri="{FF2B5EF4-FFF2-40B4-BE49-F238E27FC236}">
                <a16:creationId xmlns:a16="http://schemas.microsoft.com/office/drawing/2014/main" xmlns="" id="{60DF75A5-B42C-057F-96F3-46C797A448E8}"/>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xmlns="" id="{6FD5CFD3-4B0F-B1F2-92A9-B79804EB0616}"/>
              </a:ext>
            </a:extLst>
          </p:cNvPr>
          <p:cNvSpPr>
            <a:spLocks noGrp="1"/>
          </p:cNvSpPr>
          <p:nvPr>
            <p:ph type="sldNum" sz="quarter" idx="12"/>
          </p:nvPr>
        </p:nvSpPr>
        <p:spPr/>
        <p:txBody>
          <a:bodyPr/>
          <a:lstStyle/>
          <a:p>
            <a:fld id="{46B35E76-6483-4C28-89EB-B9BA9773F511}" type="slidenum">
              <a:rPr lang="fa-IR" smtClean="0"/>
              <a:t>‹#›</a:t>
            </a:fld>
            <a:endParaRPr lang="fa-IR"/>
          </a:p>
        </p:txBody>
      </p:sp>
    </p:spTree>
    <p:extLst>
      <p:ext uri="{BB962C8B-B14F-4D97-AF65-F5344CB8AC3E}">
        <p14:creationId xmlns:p14="http://schemas.microsoft.com/office/powerpoint/2010/main" val="187441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ACD1F4-4A9A-1944-361F-ABB5744E74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151A35B2-5DA6-5EFA-08A1-89818CC91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xmlns="" id="{9412A14B-515D-40D0-F28D-BBF99C409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3E4199-32B6-D2DD-452E-059E220C8943}"/>
              </a:ext>
            </a:extLst>
          </p:cNvPr>
          <p:cNvSpPr>
            <a:spLocks noGrp="1"/>
          </p:cNvSpPr>
          <p:nvPr>
            <p:ph type="dt" sz="half" idx="10"/>
          </p:nvPr>
        </p:nvSpPr>
        <p:spPr/>
        <p:txBody>
          <a:bodyPr/>
          <a:lstStyle/>
          <a:p>
            <a:fld id="{7EEDB040-E027-47AD-8047-94E5818A32FD}" type="datetimeFigureOut">
              <a:rPr lang="fa-IR" smtClean="0"/>
              <a:t>16/11/1446</a:t>
            </a:fld>
            <a:endParaRPr lang="fa-IR"/>
          </a:p>
        </p:txBody>
      </p:sp>
      <p:sp>
        <p:nvSpPr>
          <p:cNvPr id="6" name="Footer Placeholder 5">
            <a:extLst>
              <a:ext uri="{FF2B5EF4-FFF2-40B4-BE49-F238E27FC236}">
                <a16:creationId xmlns:a16="http://schemas.microsoft.com/office/drawing/2014/main" xmlns="" id="{7B97C636-688D-394B-9476-169EE2AF58D5}"/>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5CA9E6B1-9340-EA99-622D-51D934C8553A}"/>
              </a:ext>
            </a:extLst>
          </p:cNvPr>
          <p:cNvSpPr>
            <a:spLocks noGrp="1"/>
          </p:cNvSpPr>
          <p:nvPr>
            <p:ph type="sldNum" sz="quarter" idx="12"/>
          </p:nvPr>
        </p:nvSpPr>
        <p:spPr/>
        <p:txBody>
          <a:bodyPr/>
          <a:lstStyle/>
          <a:p>
            <a:fld id="{46B35E76-6483-4C28-89EB-B9BA9773F511}" type="slidenum">
              <a:rPr lang="fa-IR" smtClean="0"/>
              <a:t>‹#›</a:t>
            </a:fld>
            <a:endParaRPr lang="fa-IR"/>
          </a:p>
        </p:txBody>
      </p:sp>
    </p:spTree>
    <p:extLst>
      <p:ext uri="{BB962C8B-B14F-4D97-AF65-F5344CB8AC3E}">
        <p14:creationId xmlns:p14="http://schemas.microsoft.com/office/powerpoint/2010/main" val="92930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74E8EC-1140-EC85-1B32-C2F70E645F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xmlns="" id="{F31B9358-BD43-F4C2-0AE1-BB7917AFB1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xmlns="" id="{026DD556-4EFB-C517-6DBD-42B35C5DC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039C740-15B5-2D79-79D7-59F4D0E5FAFD}"/>
              </a:ext>
            </a:extLst>
          </p:cNvPr>
          <p:cNvSpPr>
            <a:spLocks noGrp="1"/>
          </p:cNvSpPr>
          <p:nvPr>
            <p:ph type="dt" sz="half" idx="10"/>
          </p:nvPr>
        </p:nvSpPr>
        <p:spPr/>
        <p:txBody>
          <a:bodyPr/>
          <a:lstStyle/>
          <a:p>
            <a:fld id="{7EEDB040-E027-47AD-8047-94E5818A32FD}" type="datetimeFigureOut">
              <a:rPr lang="fa-IR" smtClean="0"/>
              <a:t>16/11/1446</a:t>
            </a:fld>
            <a:endParaRPr lang="fa-IR"/>
          </a:p>
        </p:txBody>
      </p:sp>
      <p:sp>
        <p:nvSpPr>
          <p:cNvPr id="6" name="Footer Placeholder 5">
            <a:extLst>
              <a:ext uri="{FF2B5EF4-FFF2-40B4-BE49-F238E27FC236}">
                <a16:creationId xmlns:a16="http://schemas.microsoft.com/office/drawing/2014/main" xmlns="" id="{D889B9DF-6FEE-B26E-9350-1C93F2691EFB}"/>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F4ECC7B3-043B-1F1B-15F7-976FEBC53626}"/>
              </a:ext>
            </a:extLst>
          </p:cNvPr>
          <p:cNvSpPr>
            <a:spLocks noGrp="1"/>
          </p:cNvSpPr>
          <p:nvPr>
            <p:ph type="sldNum" sz="quarter" idx="12"/>
          </p:nvPr>
        </p:nvSpPr>
        <p:spPr/>
        <p:txBody>
          <a:bodyPr/>
          <a:lstStyle/>
          <a:p>
            <a:fld id="{46B35E76-6483-4C28-89EB-B9BA9773F511}" type="slidenum">
              <a:rPr lang="fa-IR" smtClean="0"/>
              <a:t>‹#›</a:t>
            </a:fld>
            <a:endParaRPr lang="fa-IR"/>
          </a:p>
        </p:txBody>
      </p:sp>
    </p:spTree>
    <p:extLst>
      <p:ext uri="{BB962C8B-B14F-4D97-AF65-F5344CB8AC3E}">
        <p14:creationId xmlns:p14="http://schemas.microsoft.com/office/powerpoint/2010/main" val="284484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31C01FB-89A1-B874-6CC0-ADD48EAD3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xmlns="" id="{DAFE512A-6AB2-874C-58B0-77153185B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7D6B4617-9FC6-7FE5-5806-1967546DE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DB040-E027-47AD-8047-94E5818A32FD}" type="datetimeFigureOut">
              <a:rPr lang="fa-IR" smtClean="0"/>
              <a:t>16/11/1446</a:t>
            </a:fld>
            <a:endParaRPr lang="fa-IR"/>
          </a:p>
        </p:txBody>
      </p:sp>
      <p:sp>
        <p:nvSpPr>
          <p:cNvPr id="5" name="Footer Placeholder 4">
            <a:extLst>
              <a:ext uri="{FF2B5EF4-FFF2-40B4-BE49-F238E27FC236}">
                <a16:creationId xmlns:a16="http://schemas.microsoft.com/office/drawing/2014/main" xmlns="" id="{B5D781B3-A272-CA2E-C7EE-8E5E0D8C6D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xmlns="" id="{311183BF-01D4-935A-C3A7-AEBCCA2446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35E76-6483-4C28-89EB-B9BA9773F511}" type="slidenum">
              <a:rPr lang="fa-IR" smtClean="0"/>
              <a:t>‹#›</a:t>
            </a:fld>
            <a:endParaRPr lang="fa-IR"/>
          </a:p>
        </p:txBody>
      </p:sp>
    </p:spTree>
    <p:extLst>
      <p:ext uri="{BB962C8B-B14F-4D97-AF65-F5344CB8AC3E}">
        <p14:creationId xmlns:p14="http://schemas.microsoft.com/office/powerpoint/2010/main" val="279836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6F76C7-8297-CB82-9AB7-AE7635CCD526}"/>
              </a:ext>
            </a:extLst>
          </p:cNvPr>
          <p:cNvPicPr>
            <a:picLocks noChangeAspect="1"/>
          </p:cNvPicPr>
          <p:nvPr/>
        </p:nvPicPr>
        <p:blipFill>
          <a:blip r:embed="rId2"/>
          <a:stretch>
            <a:fillRect/>
          </a:stretch>
        </p:blipFill>
        <p:spPr>
          <a:xfrm>
            <a:off x="182879" y="112542"/>
            <a:ext cx="11676185" cy="6745458"/>
          </a:xfrm>
          <a:prstGeom prst="rect">
            <a:avLst/>
          </a:prstGeom>
        </p:spPr>
      </p:pic>
    </p:spTree>
    <p:extLst>
      <p:ext uri="{BB962C8B-B14F-4D97-AF65-F5344CB8AC3E}">
        <p14:creationId xmlns:p14="http://schemas.microsoft.com/office/powerpoint/2010/main" val="185294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485909-5DB3-6B77-9E53-0D2E44D47315}"/>
              </a:ext>
            </a:extLst>
          </p:cNvPr>
          <p:cNvSpPr>
            <a:spLocks noGrp="1"/>
          </p:cNvSpPr>
          <p:nvPr>
            <p:ph idx="1"/>
          </p:nvPr>
        </p:nvSpPr>
        <p:spPr>
          <a:xfrm>
            <a:off x="838200" y="717452"/>
            <a:ext cx="10515600" cy="5459511"/>
          </a:xfrm>
        </p:spPr>
        <p:txBody>
          <a:bodyPr/>
          <a:lstStyle/>
          <a:p>
            <a:pPr marL="443865" marR="333375" indent="0" algn="just" rtl="1">
              <a:lnSpc>
                <a:spcPct val="125000"/>
              </a:lnSpc>
              <a:spcBef>
                <a:spcPts val="310"/>
              </a:spcBef>
              <a:spcAft>
                <a:spcPts val="0"/>
              </a:spcAft>
              <a:buNone/>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فشار</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را به</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کمک</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دستگاه</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فشارسنج</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اندازه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میگیرند،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عمده</a:t>
            </a:r>
            <a:r>
              <a:rPr lang="fa-IR"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ترین</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فشارسنج</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که</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حسب</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مکانیزم</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کارشناسان</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نامگذاری</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شده</a:t>
            </a:r>
            <a:r>
              <a:rPr lang="ar-SA" sz="1800" spc="1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ar-SA" sz="1800" spc="1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عبارتند</a:t>
            </a:r>
            <a:r>
              <a:rPr lang="ar-SA" sz="1800" spc="1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1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فشارسنج</a:t>
            </a:r>
            <a:r>
              <a:rPr lang="ar-SA" sz="1800" spc="1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لوله</a:t>
            </a:r>
            <a:r>
              <a:rPr lang="en-US" sz="1800" dirty="0">
                <a:effectLst/>
                <a:latin typeface="Calibri" panose="020F0502020204030204" pitchFamily="34" charset="0"/>
                <a:ea typeface="Microsoft Sans Serif" panose="020B0604020202020204" pitchFamily="34" charset="0"/>
                <a:cs typeface="B Lotus" panose="00000400000000000000" pitchFamily="2" charset="-78"/>
              </a:rPr>
              <a:t>U</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شکل،</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فشارسنج</a:t>
            </a:r>
            <a:r>
              <a:rPr lang="ar-SA" sz="1800" spc="3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جیوه</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a:t>
            </a:r>
            <a:r>
              <a:rPr lang="ar-SA" sz="1800" spc="3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فشارسنج</a:t>
            </a:r>
            <a:r>
              <a:rPr lang="ar-SA" sz="1800" spc="3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ترموکوپل،</a:t>
            </a:r>
            <a:r>
              <a:rPr lang="ar-SA" sz="1800" spc="3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فشارسنج</a:t>
            </a:r>
            <a:r>
              <a:rPr lang="ar-SA" sz="1800" spc="3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صوتی،</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فشارسنج</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خازنی،</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فشارسنج</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گاز</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ایده</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ال</a:t>
            </a:r>
            <a:endParaRPr lang="fa-IR"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337820" algn="ctr" rtl="1"/>
            <a:r>
              <a:rPr lang="ar-SA" sz="1800" b="1" kern="0" spc="-10" dirty="0">
                <a:solidFill>
                  <a:srgbClr val="FF0000"/>
                </a:solidFill>
                <a:effectLst/>
                <a:latin typeface="Arial" panose="020B0604020202020204" pitchFamily="34" charset="0"/>
                <a:ea typeface="Arial" panose="020B0604020202020204" pitchFamily="34" charset="0"/>
              </a:rPr>
              <a:t>فشارسنج</a:t>
            </a:r>
            <a:r>
              <a:rPr lang="ar-SA" sz="1800" b="1" kern="0" spc="1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لوله</a:t>
            </a:r>
            <a:r>
              <a:rPr lang="en-US" sz="1800" b="1" kern="0" dirty="0">
                <a:solidFill>
                  <a:srgbClr val="FF0000"/>
                </a:solidFill>
                <a:effectLst/>
                <a:latin typeface="Calibri" panose="020F0502020204030204" pitchFamily="34" charset="0"/>
                <a:ea typeface="Arial" panose="020B0604020202020204" pitchFamily="34" charset="0"/>
              </a:rPr>
              <a:t>U</a:t>
            </a:r>
            <a:r>
              <a:rPr lang="en-US" sz="1800" b="1" kern="0" spc="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شکل</a:t>
            </a:r>
            <a:endParaRPr lang="en-US" sz="1800" b="1" kern="0" dirty="0">
              <a:solidFill>
                <a:srgbClr val="FF0000"/>
              </a:solidFill>
              <a:effectLst/>
              <a:latin typeface="Arial" panose="020B0604020202020204" pitchFamily="34" charset="0"/>
              <a:ea typeface="Arial" panose="020B0604020202020204" pitchFamily="34" charset="0"/>
            </a:endParaRPr>
          </a:p>
          <a:p>
            <a:pPr marL="441960" marR="333375" indent="0" algn="just" rtl="1">
              <a:lnSpc>
                <a:spcPct val="123000"/>
              </a:lnSpc>
              <a:spcBef>
                <a:spcPts val="235"/>
              </a:spcBef>
              <a:spcAft>
                <a:spcPts val="0"/>
              </a:spcAft>
              <a:buNone/>
            </a:pP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ساده ترین و معروفترین آن ها فشار سنج لوله</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U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شکل است که در آن مقداری جیوه در لوله</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U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شکل ریخته شده و میزان اخت</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ف فشار محیط هوا که برابر</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p۰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است و ماده داخل فشارسنج که بر مایع جیوه فشار وارد میکند از طریق اخت</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ف ارتفاع ستون مایع جیوه اندازه گیری</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میشود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بنابراین از این طریق فشار واقعی را میتوان به دست آورد</a:t>
            </a:r>
            <a:r>
              <a:rPr lang="en-US" sz="1800" spc="-10" dirty="0">
                <a:effectLst/>
                <a:latin typeface="Microsoft Sans Serif" panose="020B0604020202020204" pitchFamily="34" charset="0"/>
                <a:ea typeface="Microsoft Sans Serif" panose="020B0604020202020204" pitchFamily="34" charset="0"/>
              </a:rPr>
              <a:t>.</a:t>
            </a:r>
          </a:p>
          <a:p>
            <a:pPr marL="441960" marR="333375" indent="0" algn="just" rtl="1">
              <a:lnSpc>
                <a:spcPct val="123000"/>
              </a:lnSpc>
              <a:spcBef>
                <a:spcPts val="235"/>
              </a:spcBef>
              <a:spcAft>
                <a:spcPts val="0"/>
              </a:spcAft>
              <a:buNone/>
            </a:pPr>
            <a:endParaRPr lang="fa-IR" sz="1800" spc="-10" dirty="0">
              <a:latin typeface="Microsoft Sans Serif" panose="020B0604020202020204" pitchFamily="34" charset="0"/>
              <a:ea typeface="Microsoft Sans Serif" panose="020B0604020202020204" pitchFamily="34" charset="0"/>
            </a:endParaRPr>
          </a:p>
          <a:p>
            <a:pPr marL="337820" algn="ctr" rtl="1">
              <a:spcBef>
                <a:spcPts val="5"/>
              </a:spcBef>
              <a:spcAft>
                <a:spcPts val="0"/>
              </a:spcAft>
            </a:pPr>
            <a:r>
              <a:rPr lang="ar-SA" sz="18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فشارسنج</a:t>
            </a:r>
            <a:r>
              <a:rPr lang="ar-SA" sz="1800" b="1" spc="5"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جیوهای</a:t>
            </a:r>
            <a:endParaRPr lang="fa-IR" sz="18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endParaRPr>
          </a:p>
          <a:p>
            <a:pPr marL="109220" indent="0" algn="just" rtl="1">
              <a:lnSpc>
                <a:spcPct val="150000"/>
              </a:lnSpc>
              <a:spcBef>
                <a:spcPts val="5"/>
              </a:spcBef>
              <a:spcAft>
                <a:spcPts val="0"/>
              </a:spcAft>
              <a:buNone/>
            </a:pPr>
            <a:endParaRPr lang="fa-IR" sz="1800" b="1" spc="-10" dirty="0">
              <a:solidFill>
                <a:srgbClr val="FF0000"/>
              </a:solidFill>
              <a:latin typeface="Microsoft Sans Serif" panose="020B0604020202020204" pitchFamily="34" charset="0"/>
              <a:ea typeface="Microsoft Sans Serif" panose="020B0604020202020204" pitchFamily="34" charset="0"/>
              <a:cs typeface="Arial" panose="020B0604020202020204" pitchFamily="34" charset="0"/>
            </a:endParaRPr>
          </a:p>
          <a:p>
            <a:pPr marL="109220" indent="0" algn="just" rtl="1">
              <a:lnSpc>
                <a:spcPct val="150000"/>
              </a:lnSpc>
              <a:spcBef>
                <a:spcPts val="5"/>
              </a:spcBef>
              <a:spcAft>
                <a:spcPts val="0"/>
              </a:spcAft>
              <a:buNone/>
            </a:pP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این فشارسنج اساسا از یک لوله خالی از هوا درست شده است که یک طرف آن مسدود و طرف دیگر آن که باز است در ظرف پر از جیوه فرو برده شده است</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فشار هوای بیرون، جیوه را از منبع به</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سمت داخل لوله می</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راند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جیوه تا حدی که وزن آن در داخل لوله، دقیقا معادل نیروی ناشی از فشار هوا شود در لوله فشار سنج ب</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الا</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میرود وسپس در حالت تبادل و سکون باقی میماند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با تغییر فشار هوا، سطح جیوه در داخل لوله نیز با</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و پایین خواهد رفت</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جیوه در داخل لوله فشارسنج به دلیل خاصیت کشش سطحی دارای یک سطح محدب است که</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هنگام تعیین فشار، باید با</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ترین سطح محدب قرائت شود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p>
          <a:p>
            <a:pPr marL="382905" marR="333375" indent="0" algn="r" rtl="1">
              <a:lnSpc>
                <a:spcPct val="125000"/>
              </a:lnSpc>
              <a:spcBef>
                <a:spcPts val="235"/>
              </a:spcBef>
              <a:spcAft>
                <a:spcPts val="0"/>
              </a:spcAft>
              <a:buNone/>
            </a:pPr>
            <a:endParaRPr lang="en-US" sz="1800" dirty="0">
              <a:effectLst/>
              <a:latin typeface="Microsoft Sans Serif" panose="020B0604020202020204" pitchFamily="34" charset="0"/>
              <a:ea typeface="Microsoft Sans Serif" panose="020B0604020202020204" pitchFamily="34" charset="0"/>
            </a:endParaRPr>
          </a:p>
          <a:p>
            <a:pPr marL="441960" marR="333375" indent="0" algn="just" rtl="1">
              <a:lnSpc>
                <a:spcPct val="123000"/>
              </a:lnSpc>
              <a:spcBef>
                <a:spcPts val="235"/>
              </a:spcBef>
              <a:spcAft>
                <a:spcPts val="0"/>
              </a:spcAft>
              <a:buNone/>
            </a:pPr>
            <a:endParaRPr lang="en-US" sz="1800" dirty="0">
              <a:effectLst/>
              <a:latin typeface="Microsoft Sans Serif" panose="020B0604020202020204" pitchFamily="34" charset="0"/>
              <a:ea typeface="Microsoft Sans Serif" panose="020B0604020202020204" pitchFamily="34" charset="0"/>
            </a:endParaRPr>
          </a:p>
          <a:p>
            <a:pPr marL="443865" marR="333375" indent="0" algn="just" rtl="1">
              <a:lnSpc>
                <a:spcPct val="125000"/>
              </a:lnSpc>
              <a:spcBef>
                <a:spcPts val="310"/>
              </a:spcBef>
              <a:spcAft>
                <a:spcPts val="0"/>
              </a:spcAft>
              <a:buNone/>
            </a:pP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algn="r" rtl="1"/>
            <a:endParaRPr lang="fa-IR" dirty="0"/>
          </a:p>
        </p:txBody>
      </p:sp>
    </p:spTree>
    <p:extLst>
      <p:ext uri="{BB962C8B-B14F-4D97-AF65-F5344CB8AC3E}">
        <p14:creationId xmlns:p14="http://schemas.microsoft.com/office/powerpoint/2010/main" val="105622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AD40FB-2F5C-85DE-8FC3-2EAA355FEEA9}"/>
              </a:ext>
            </a:extLst>
          </p:cNvPr>
          <p:cNvSpPr>
            <a:spLocks noGrp="1"/>
          </p:cNvSpPr>
          <p:nvPr>
            <p:ph idx="1"/>
          </p:nvPr>
        </p:nvSpPr>
        <p:spPr>
          <a:xfrm>
            <a:off x="838200" y="407963"/>
            <a:ext cx="10515600" cy="5769000"/>
          </a:xfrm>
        </p:spPr>
        <p:txBody>
          <a:bodyPr/>
          <a:lstStyle/>
          <a:p>
            <a:pPr marR="899160" algn="ctr" rtl="1">
              <a:spcBef>
                <a:spcPts val="150"/>
              </a:spcBef>
              <a:spcAft>
                <a:spcPts val="0"/>
              </a:spcAft>
            </a:pPr>
            <a:r>
              <a:rPr lang="ar-SA" sz="18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فشارسنج</a:t>
            </a:r>
            <a:r>
              <a:rPr lang="ar-SA" sz="1800" b="1" spc="3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فلزی</a:t>
            </a:r>
            <a:endParaRPr lang="en-US" sz="1800" b="1"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endParaRPr>
          </a:p>
          <a:p>
            <a:pPr marR="899160" algn="ctr" rtl="1">
              <a:spcBef>
                <a:spcPts val="150"/>
              </a:spcBef>
              <a:spcAft>
                <a:spcPts val="0"/>
              </a:spcAft>
            </a:pPr>
            <a:endParaRPr lang="en-US" sz="1800" b="1" dirty="0">
              <a:solidFill>
                <a:srgbClr val="FF0000"/>
              </a:solidFill>
              <a:latin typeface="Microsoft Sans Serif" panose="020B0604020202020204" pitchFamily="34" charset="0"/>
              <a:ea typeface="Microsoft Sans Serif" panose="020B0604020202020204" pitchFamily="34" charset="0"/>
              <a:cs typeface="Arial" panose="020B0604020202020204" pitchFamily="34" charset="0"/>
            </a:endParaRPr>
          </a:p>
          <a:p>
            <a:pPr marL="0" marR="899160" indent="0" algn="ctr" rtl="1">
              <a:spcBef>
                <a:spcPts val="150"/>
              </a:spcBef>
              <a:spcAft>
                <a:spcPts val="0"/>
              </a:spcAft>
              <a:buNone/>
            </a:pPr>
            <a:endParaRPr lang="en-US" sz="1800" b="1"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endParaRPr>
          </a:p>
          <a:p>
            <a:pPr marR="899160" algn="just" rtl="1">
              <a:lnSpc>
                <a:spcPct val="150000"/>
              </a:lnSpc>
              <a:spcBef>
                <a:spcPts val="150"/>
              </a:spcBef>
              <a:spcAft>
                <a:spcPts val="0"/>
              </a:spcAft>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فشارسنج فلزی وسیله</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 است مکانیکی که از یک محفظه قوطی</a:t>
            </a:r>
            <a:r>
              <a:rPr lang="ar-SA" sz="1800" spc="4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شکل استوانهای بدون هوا تشکیل شده است؛ با تغییر فشار هوا این</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محفظه</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منقب</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ض</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یا</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منبسط</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میشود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با</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سیستم</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نسبتا</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پیچیده که</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مرکب</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تعدادی</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اهرم</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قرقره</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تغییرات</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بزرگ</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شده و</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عقربه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که</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روی</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صفحه</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مدرجی</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حرکت</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میکند،</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منتقل میشود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شاخص متحرک که میتواند</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یک نقطه ثابت شود </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بر</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روی</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فشار</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سنج</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تعبیه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شده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تا</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بتوان</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تغییرات</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فشار</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نسبت</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آخرین</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قرائت</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اندازه</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گیری</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کرد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p>
          <a:p>
            <a:pPr marR="899160" algn="ctr" rtl="1">
              <a:spcBef>
                <a:spcPts val="150"/>
              </a:spcBef>
              <a:spcAft>
                <a:spcPts val="0"/>
              </a:spcAft>
            </a:pPr>
            <a:endParaRPr lang="en-US"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R="899160" algn="ctr" rtl="1">
              <a:spcBef>
                <a:spcPts val="150"/>
              </a:spcBef>
              <a:spcAft>
                <a:spcPts val="0"/>
              </a:spcAft>
            </a:pP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R="899160" algn="ctr" rtl="1">
              <a:spcBef>
                <a:spcPts val="150"/>
              </a:spcBef>
              <a:spcAft>
                <a:spcPts val="0"/>
              </a:spcAft>
            </a:pP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R="899160" algn="ctr" rtl="1"/>
            <a:r>
              <a:rPr lang="ar-SA" sz="1800" b="1" spc="-2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فشار</a:t>
            </a:r>
            <a:r>
              <a:rPr lang="ar-SA" sz="1800" b="1" spc="55"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نگار</a:t>
            </a:r>
            <a:endParaRPr lang="en-US" sz="18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endParaRPr>
          </a:p>
          <a:p>
            <a:pPr marR="899160" algn="just" rtl="1">
              <a:lnSpc>
                <a:spcPct val="150000"/>
              </a:lnSpc>
            </a:pP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فشار</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نگار</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مشابه</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فشارسنج</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فلزی</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با</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تفاوت</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که</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اثر</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تغییرات</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فشار درمحفظه بدون هوا، به یک قلم انتقال داده</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شده و قلم بر روی کاغذی که دور یک استوانه چرخان پیچیده شده است خط پیوستهای</a:t>
            </a:r>
            <a:r>
              <a:rPr lang="ar-SA" sz="1800" spc="4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رسم</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میکند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محور</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عمودی</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صفحه</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حسب</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واحد</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فشار</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 محور</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افقی</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آن بر</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حسب</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زمان</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مدرج</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شده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معمول</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ا</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برای</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هر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دو</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ساعت</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خط</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وجود</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دارد</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فشار</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نگارهای</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دقیقی</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هم</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ساخته</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شده </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که</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قادرند</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تغییرات</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فشار</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تا</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دهم</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میلی</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بار</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اندازه</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گیری</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کنند،</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دستگاه</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میکرو</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باروگراف</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نامیده</a:t>
            </a:r>
            <a:r>
              <a:rPr lang="ar-SA" sz="1800"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شده</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اند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p>
          <a:p>
            <a:pPr marL="0" marR="899795" indent="0" algn="r" rtl="1">
              <a:lnSpc>
                <a:spcPct val="150000"/>
              </a:lnSpc>
              <a:spcBef>
                <a:spcPts val="235"/>
              </a:spcBef>
              <a:spcAft>
                <a:spcPts val="0"/>
              </a:spcAft>
              <a:buNone/>
            </a:pP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algn="r" rtl="1"/>
            <a:endParaRPr lang="fa-IR" dirty="0"/>
          </a:p>
        </p:txBody>
      </p:sp>
    </p:spTree>
    <p:extLst>
      <p:ext uri="{BB962C8B-B14F-4D97-AF65-F5344CB8AC3E}">
        <p14:creationId xmlns:p14="http://schemas.microsoft.com/office/powerpoint/2010/main" val="243631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41CDC1-5C96-5224-38BA-6E3D9FEC568B}"/>
              </a:ext>
            </a:extLst>
          </p:cNvPr>
          <p:cNvSpPr>
            <a:spLocks noGrp="1"/>
          </p:cNvSpPr>
          <p:nvPr>
            <p:ph type="title"/>
          </p:nvPr>
        </p:nvSpPr>
        <p:spPr/>
        <p:txBody>
          <a:bodyPr>
            <a:normAutofit/>
          </a:bodyPr>
          <a:lstStyle/>
          <a:p>
            <a:pPr algn="r"/>
            <a:r>
              <a:rPr lang="fa-IR" sz="2400" dirty="0">
                <a:solidFill>
                  <a:srgbClr val="FF0000"/>
                </a:solidFill>
                <a:cs typeface="B Lotus" panose="00000400000000000000" pitchFamily="2" charset="-78"/>
              </a:rPr>
              <a:t>انواع سنسورها و ماژول مورد استفاده در تجهیزات پزشکی </a:t>
            </a:r>
          </a:p>
        </p:txBody>
      </p:sp>
      <p:sp>
        <p:nvSpPr>
          <p:cNvPr id="3" name="Content Placeholder 2">
            <a:extLst>
              <a:ext uri="{FF2B5EF4-FFF2-40B4-BE49-F238E27FC236}">
                <a16:creationId xmlns:a16="http://schemas.microsoft.com/office/drawing/2014/main" xmlns="" id="{1A4103EE-5A53-7E6A-47FF-A685630B0E1B}"/>
              </a:ext>
            </a:extLst>
          </p:cNvPr>
          <p:cNvSpPr>
            <a:spLocks noGrp="1"/>
          </p:cNvSpPr>
          <p:nvPr>
            <p:ph idx="1"/>
          </p:nvPr>
        </p:nvSpPr>
        <p:spPr/>
        <p:txBody>
          <a:bodyPr/>
          <a:lstStyle/>
          <a:p>
            <a:pPr marL="0" indent="0" algn="r" rtl="1">
              <a:buNone/>
            </a:pP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سنسور</a:t>
            </a:r>
            <a:r>
              <a:rPr lang="en-US" sz="2000" dirty="0">
                <a:effectLst/>
                <a:latin typeface="Calibri" panose="020F0502020204030204" pitchFamily="34" charset="0"/>
                <a:ea typeface="Microsoft Sans Serif" panose="020B0604020202020204" pitchFamily="34" charset="0"/>
                <a:cs typeface="B Lotus" panose="00000400000000000000" pitchFamily="2" charset="-78"/>
              </a:rPr>
              <a:t>AD8232</a:t>
            </a:r>
            <a:r>
              <a:rPr lang="en-US" sz="20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fa-IR" sz="20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endParaRPr lang="en-US" sz="20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443230" marR="334010" indent="0" algn="just" rtl="1">
              <a:lnSpc>
                <a:spcPct val="125000"/>
              </a:lnSpc>
              <a:spcBef>
                <a:spcPts val="210"/>
              </a:spcBef>
              <a:buNone/>
            </a:pPr>
            <a:r>
              <a:rPr lang="fa-IR" sz="1800" spc="16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1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بلوک</a:t>
            </a:r>
            <a:r>
              <a:rPr lang="ar-SA" sz="1800" spc="1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سیگنال</a:t>
            </a:r>
            <a:r>
              <a:rPr lang="ar-SA" sz="1800" spc="1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یکپارچه</a:t>
            </a:r>
            <a:r>
              <a:rPr lang="ar-SA" sz="1800" spc="1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برای </a:t>
            </a:r>
            <a:r>
              <a:rPr lang="en-US" sz="1800" dirty="0">
                <a:effectLst/>
                <a:latin typeface="Calibri" panose="020F0502020204030204" pitchFamily="34" charset="0"/>
                <a:ea typeface="Microsoft Sans Serif" panose="020B0604020202020204" pitchFamily="34" charset="0"/>
                <a:cs typeface="B Lotus" panose="00000400000000000000" pitchFamily="2" charset="-78"/>
              </a:rPr>
              <a:t>ECG</a:t>
            </a:r>
            <a:r>
              <a:rPr lang="en-US" sz="1800" spc="38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 دیگر</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برنامه</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اندازه</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گیری</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سنسور</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برای</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تقویت</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فیلتر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سیگنالهای</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کوچک</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وجود</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شرایط</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نویز</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بکار</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میرود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این طراحی</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برای یک مبدل آنالوگ به دیجیتال با توان بسیار کم و یا یک میکروکنترلر برای به دست آوردن آسان سیگنال خروجی استفاده میشود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این فیلتر با تجهیزات تقویت کننده به سختی کوپله شده تا افزایش گین و فیلترینگ </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high- pass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در سیگنال را فراهم سازد، در نتیجه باعث صرفه جویی در</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فضا و هزینه میشود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کاربر میتواند فرکانس قطع همه فیلترها را با توجه به انواع عملیات انتخاب کند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endParaRPr lang="fa-IR"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337820" algn="ctr" rtl="1"/>
            <a:r>
              <a:rPr lang="ar-SA" sz="1800" b="1" kern="0" spc="-10" dirty="0">
                <a:solidFill>
                  <a:srgbClr val="FF0000"/>
                </a:solidFill>
                <a:effectLst/>
                <a:latin typeface="Arial" panose="020B0604020202020204" pitchFamily="34" charset="0"/>
                <a:ea typeface="Arial" panose="020B0604020202020204" pitchFamily="34" charset="0"/>
              </a:rPr>
              <a:t>کاربردها</a:t>
            </a:r>
            <a:endParaRPr lang="en-US" sz="1800" b="1" kern="0" dirty="0">
              <a:solidFill>
                <a:srgbClr val="FF0000"/>
              </a:solidFill>
              <a:effectLst/>
              <a:latin typeface="Arial" panose="020B0604020202020204" pitchFamily="34" charset="0"/>
              <a:ea typeface="Arial" panose="020B0604020202020204" pitchFamily="34" charset="0"/>
            </a:endParaRPr>
          </a:p>
          <a:p>
            <a:pPr marL="671830" algn="r" rtl="1">
              <a:spcBef>
                <a:spcPts val="310"/>
              </a:spcBef>
              <a:spcAft>
                <a:spcPts val="0"/>
              </a:spcAft>
            </a:pP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مانیتور کردن ضربان و تناسب اندام</a:t>
            </a:r>
            <a:endParaRPr lang="en-US"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671830" algn="r" rtl="1">
              <a:spcBef>
                <a:spcPts val="315"/>
              </a:spcBef>
              <a:spcAft>
                <a:spcPts val="0"/>
              </a:spcAft>
            </a:pPr>
            <a:r>
              <a:rPr lang="en-US" sz="1800" dirty="0">
                <a:latin typeface="Microsoft Sans Serif" panose="020B0604020202020204" pitchFamily="34" charset="0"/>
                <a:ea typeface="Microsoft Sans Serif" panose="020B0604020202020204" pitchFamily="34" charset="0"/>
                <a:cs typeface="B Lotus" panose="00000400000000000000" pitchFamily="2" charset="-78"/>
              </a:rPr>
              <a:t>ECG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قابل حمل</a:t>
            </a:r>
            <a:endParaRPr lang="en-US"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671830" algn="r" rtl="1">
              <a:spcBef>
                <a:spcPts val="290"/>
              </a:spcBef>
              <a:spcAft>
                <a:spcPts val="0"/>
              </a:spcAft>
            </a:pP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بررسی وضعیت س</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مت از راه دور</a:t>
            </a:r>
            <a:endParaRPr lang="en-US"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671830" algn="r" rtl="1">
              <a:spcBef>
                <a:spcPts val="310"/>
              </a:spcBef>
              <a:spcAft>
                <a:spcPts val="0"/>
              </a:spcAft>
            </a:pP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لوازم جانبی بازی</a:t>
            </a:r>
            <a:endParaRPr lang="en-US"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443230" marR="334010" indent="0" algn="just" rtl="1">
              <a:lnSpc>
                <a:spcPct val="125000"/>
              </a:lnSpc>
              <a:spcBef>
                <a:spcPts val="210"/>
              </a:spcBef>
              <a:buNone/>
            </a:pPr>
            <a:endParaRPr lang="en-US" sz="2000" dirty="0">
              <a:latin typeface="Microsoft Sans Serif" panose="020B0604020202020204" pitchFamily="34" charset="0"/>
              <a:ea typeface="Microsoft Sans Serif" panose="020B0604020202020204" pitchFamily="34" charset="0"/>
              <a:cs typeface="B Lotus" panose="00000400000000000000" pitchFamily="2" charset="-78"/>
            </a:endParaRPr>
          </a:p>
          <a:p>
            <a:pPr marL="0" indent="0" algn="just" rtl="1">
              <a:buNone/>
            </a:pPr>
            <a:endParaRPr lang="en-US" sz="2000" dirty="0">
              <a:latin typeface="Microsoft Sans Serif" panose="020B0604020202020204" pitchFamily="34" charset="0"/>
              <a:ea typeface="Microsoft Sans Serif" panose="020B0604020202020204" pitchFamily="34" charset="0"/>
              <a:cs typeface="B Lotus" panose="00000400000000000000" pitchFamily="2" charset="-78"/>
            </a:endParaRPr>
          </a:p>
          <a:p>
            <a:endParaRPr lang="fa-IR" dirty="0"/>
          </a:p>
        </p:txBody>
      </p:sp>
    </p:spTree>
    <p:extLst>
      <p:ext uri="{BB962C8B-B14F-4D97-AF65-F5344CB8AC3E}">
        <p14:creationId xmlns:p14="http://schemas.microsoft.com/office/powerpoint/2010/main" val="386229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DA8BE0A-652D-627C-CB51-52DC42FA0319}"/>
              </a:ext>
            </a:extLst>
          </p:cNvPr>
          <p:cNvSpPr>
            <a:spLocks noGrp="1"/>
          </p:cNvSpPr>
          <p:nvPr>
            <p:ph idx="1"/>
          </p:nvPr>
        </p:nvSpPr>
        <p:spPr>
          <a:xfrm>
            <a:off x="3305908" y="844062"/>
            <a:ext cx="8047892" cy="5332901"/>
          </a:xfrm>
        </p:spPr>
        <p:txBody>
          <a:bodyPr>
            <a:normAutofit fontScale="92500" lnSpcReduction="20000"/>
          </a:bodyPr>
          <a:lstStyle/>
          <a:p>
            <a:pPr algn="ctr" rtl="1"/>
            <a:r>
              <a:rPr lang="fa-IR" sz="2400" dirty="0">
                <a:solidFill>
                  <a:srgbClr val="FF0000"/>
                </a:solidFill>
                <a:cs typeface="B Lotus" panose="00000400000000000000" pitchFamily="2" charset="-78"/>
              </a:rPr>
              <a:t>سنسور نبض</a:t>
            </a:r>
          </a:p>
          <a:p>
            <a:pPr marL="0" marR="899795" indent="0" algn="just" rtl="1">
              <a:lnSpc>
                <a:spcPct val="125000"/>
              </a:lnSpc>
              <a:spcBef>
                <a:spcPts val="210"/>
              </a:spcBef>
              <a:spcAft>
                <a:spcPts val="0"/>
              </a:spcAft>
              <a:buNone/>
            </a:pPr>
            <a:r>
              <a:rPr lang="fa-IR" sz="2000" b="1" dirty="0">
                <a:cs typeface="B Lotus" panose="00000400000000000000" pitchFamily="2" charset="-78"/>
              </a:rPr>
              <a:t>سنسور نبض می تواند نبض را به سادگی اندازه گیری کند. پزشکان با استفاده از سنجش نبض سطح استرس، آرامش، آمادگی جسمانی، وضعیت بهداشتی و ... را تعیین می کنند. این اطلاعات به آسانی با استفاده از اندازه گیری لمسی بدست می آید. فرد می تواند با استفاده از لمس کردن رگ های مچ دست یا گردن ضربان نبض خود را تعیین کند. سنسور نبض در هر ناحیه از پوست (مانند انگشت </a:t>
            </a:r>
            <a:r>
              <a:rPr lang="ar-SA" sz="2000" b="1" dirty="0">
                <a:cs typeface="B Lotus" panose="00000400000000000000" pitchFamily="2" charset="-78"/>
              </a:rPr>
              <a:t>یا نرمه گوش</a:t>
            </a:r>
            <a:r>
              <a:rPr lang="en-US" sz="2000" b="1" dirty="0">
                <a:cs typeface="B Lotus" panose="00000400000000000000" pitchFamily="2" charset="-78"/>
              </a:rPr>
              <a:t> (</a:t>
            </a:r>
            <a:r>
              <a:rPr lang="ar-SA" sz="2000" b="1" dirty="0">
                <a:cs typeface="B Lotus" panose="00000400000000000000" pitchFamily="2" charset="-78"/>
              </a:rPr>
              <a:t>تغییرات نامحسوس انبساط مویرگ های خونی برای سنجش ضربان را آشکار می کند و آن پالس دیتا را به میکرو برای پردازش می فرستد</a:t>
            </a:r>
            <a:r>
              <a:rPr lang="en-US" sz="2000" b="1" dirty="0">
                <a:cs typeface="B Lotus" panose="00000400000000000000" pitchFamily="2" charset="-78"/>
              </a:rPr>
              <a:t>.</a:t>
            </a:r>
            <a:r>
              <a:rPr lang="ar-SA" sz="2000" b="1" dirty="0">
                <a:cs typeface="B Lotus" panose="00000400000000000000" pitchFamily="2" charset="-78"/>
              </a:rPr>
              <a:t> اط</a:t>
            </a:r>
            <a:r>
              <a:rPr lang="fa-IR" sz="2000" b="1" dirty="0">
                <a:cs typeface="B Lotus" panose="00000400000000000000" pitchFamily="2" charset="-78"/>
              </a:rPr>
              <a:t>لا</a:t>
            </a:r>
            <a:r>
              <a:rPr lang="ar-SA" sz="2000" b="1" dirty="0">
                <a:cs typeface="B Lotus" panose="00000400000000000000" pitchFamily="2" charset="-78"/>
              </a:rPr>
              <a:t>عات مربوط به ضربان می تواند برای طراحی یک روتین ورزش، مطالعه روی فعالیت ها، تعیین</a:t>
            </a:r>
            <a:r>
              <a:rPr lang="en-US" sz="2000" b="1" dirty="0">
                <a:cs typeface="B Lotus" panose="00000400000000000000" pitchFamily="2" charset="-78"/>
              </a:rPr>
              <a:t> </a:t>
            </a:r>
            <a:r>
              <a:rPr lang="fa-IR" sz="2000" b="1" dirty="0">
                <a:cs typeface="B Lotus" panose="00000400000000000000" pitchFamily="2" charset="-78"/>
              </a:rPr>
              <a:t> </a:t>
            </a:r>
            <a:r>
              <a:rPr lang="ar-SA" sz="2000" b="1" dirty="0">
                <a:cs typeface="B Lotus" panose="00000400000000000000" pitchFamily="2" charset="-78"/>
              </a:rPr>
              <a:t>سطح اضطراب یا پروژه های سرگرم کننده مفید باشد </a:t>
            </a:r>
            <a:r>
              <a:rPr lang="fa-IR" sz="2000" b="1" dirty="0">
                <a:cs typeface="B Lotus" panose="00000400000000000000" pitchFamily="2" charset="-78"/>
              </a:rPr>
              <a:t>.</a:t>
            </a:r>
            <a:r>
              <a:rPr lang="ar-SA" sz="2000" b="1" dirty="0">
                <a:cs typeface="B Lotus" panose="00000400000000000000" pitchFamily="2" charset="-78"/>
              </a:rPr>
              <a:t>این سنسور ضربان بصری ساده را تقویت کرده و نویزهای آن را حذف می کند تا خواندن آسان و مطمئن نبض را فراهم آورد</a:t>
            </a:r>
            <a:r>
              <a:rPr lang="en-US" sz="2000" b="1" dirty="0">
                <a:cs typeface="B Lotus" panose="00000400000000000000" pitchFamily="2" charset="-78"/>
              </a:rPr>
              <a:t>. </a:t>
            </a:r>
            <a:r>
              <a:rPr lang="ar-SA" sz="2000" b="1" dirty="0">
                <a:cs typeface="B Lotus" panose="00000400000000000000" pitchFamily="2" charset="-78"/>
              </a:rPr>
              <a:t>این سنسور با </a:t>
            </a:r>
            <a:r>
              <a:rPr lang="en-US" sz="2000" b="1" dirty="0">
                <a:cs typeface="B Lotus" panose="00000400000000000000" pitchFamily="2" charset="-78"/>
              </a:rPr>
              <a:t>3 </a:t>
            </a:r>
            <a:r>
              <a:rPr lang="ar-SA" sz="2000" b="1" dirty="0">
                <a:cs typeface="B Lotus" panose="00000400000000000000" pitchFamily="2" charset="-78"/>
              </a:rPr>
              <a:t>یا </a:t>
            </a:r>
            <a:r>
              <a:rPr lang="en-US" sz="2000" b="1" dirty="0">
                <a:cs typeface="B Lotus" panose="00000400000000000000" pitchFamily="2" charset="-78"/>
              </a:rPr>
              <a:t>۵ </a:t>
            </a:r>
            <a:r>
              <a:rPr lang="ar-SA" sz="2000" b="1" dirty="0">
                <a:cs typeface="B Lotus" panose="00000400000000000000" pitchFamily="2" charset="-78"/>
              </a:rPr>
              <a:t>ولت و به وسیله انواع میکروکنترلر قابل راه اندازی است</a:t>
            </a:r>
            <a:r>
              <a:rPr lang="en-US" sz="2000" b="1" dirty="0">
                <a:cs typeface="B Lotus" panose="00000400000000000000" pitchFamily="2" charset="-78"/>
              </a:rPr>
              <a:t>. </a:t>
            </a:r>
            <a:r>
              <a:rPr lang="ar-SA" sz="2000" b="1" dirty="0">
                <a:cs typeface="B Lotus" panose="00000400000000000000" pitchFamily="2" charset="-78"/>
              </a:rPr>
              <a:t>مصرف</a:t>
            </a:r>
            <a:r>
              <a:rPr lang="fa-IR" sz="2000" b="1" dirty="0">
                <a:cs typeface="B Lotus" panose="00000400000000000000" pitchFamily="2" charset="-78"/>
              </a:rPr>
              <a:t> </a:t>
            </a:r>
            <a:r>
              <a:rPr lang="ar-SA" sz="2000" b="1" dirty="0">
                <a:cs typeface="B Lotus" panose="00000400000000000000" pitchFamily="2" charset="-78"/>
              </a:rPr>
              <a:t>جریان این سنسور در </a:t>
            </a:r>
            <a:r>
              <a:rPr lang="en-US" sz="2000" b="1" dirty="0">
                <a:cs typeface="B Lotus" panose="00000400000000000000" pitchFamily="2" charset="-78"/>
              </a:rPr>
              <a:t>۵ </a:t>
            </a:r>
            <a:r>
              <a:rPr lang="ar-SA" sz="2000" b="1" dirty="0">
                <a:cs typeface="B Lotus" panose="00000400000000000000" pitchFamily="2" charset="-78"/>
              </a:rPr>
              <a:t>ولت تنها </a:t>
            </a:r>
            <a:r>
              <a:rPr lang="en-US" sz="2000" b="1" dirty="0">
                <a:cs typeface="B Lotus" panose="00000400000000000000" pitchFamily="2" charset="-78"/>
              </a:rPr>
              <a:t>4 </a:t>
            </a:r>
            <a:r>
              <a:rPr lang="ar-SA" sz="2000" b="1" dirty="0">
                <a:cs typeface="B Lotus" panose="00000400000000000000" pitchFamily="2" charset="-78"/>
              </a:rPr>
              <a:t>میلی آمپر است</a:t>
            </a:r>
            <a:r>
              <a:rPr lang="en-US" sz="2000" b="1" dirty="0">
                <a:cs typeface="B Lotus" panose="00000400000000000000" pitchFamily="2" charset="-78"/>
              </a:rPr>
              <a:t>.</a:t>
            </a:r>
          </a:p>
          <a:p>
            <a:pPr marL="0" marR="899795" indent="0" algn="just" rtl="1">
              <a:lnSpc>
                <a:spcPct val="125000"/>
              </a:lnSpc>
              <a:spcBef>
                <a:spcPts val="210"/>
              </a:spcBef>
              <a:spcAft>
                <a:spcPts val="0"/>
              </a:spcAft>
              <a:buNone/>
            </a:pPr>
            <a:r>
              <a:rPr lang="ar-SA" sz="2000" b="1" dirty="0">
                <a:cs typeface="B Lotus" panose="00000400000000000000" pitchFamily="2" charset="-78"/>
              </a:rPr>
              <a:t>سطح اضطراب یا پروژه های سرگرم کننده مفید باشد این سنسور ضربان بصری ساده را تقویت کرده و نویزهای آن را حذف می کند تا خواندن آسان و مطمئن نبض را فراهم آورد</a:t>
            </a:r>
            <a:r>
              <a:rPr lang="en-US" sz="2000" b="1" dirty="0">
                <a:cs typeface="B Lotus" panose="00000400000000000000" pitchFamily="2" charset="-78"/>
              </a:rPr>
              <a:t>. </a:t>
            </a:r>
            <a:r>
              <a:rPr lang="ar-SA" sz="2000" b="1" dirty="0">
                <a:cs typeface="B Lotus" panose="00000400000000000000" pitchFamily="2" charset="-78"/>
              </a:rPr>
              <a:t>این سنسور با </a:t>
            </a:r>
            <a:r>
              <a:rPr lang="en-US" sz="2000" b="1" dirty="0">
                <a:cs typeface="B Lotus" panose="00000400000000000000" pitchFamily="2" charset="-78"/>
              </a:rPr>
              <a:t>3 </a:t>
            </a:r>
            <a:r>
              <a:rPr lang="ar-SA" sz="2000" b="1" dirty="0">
                <a:cs typeface="B Lotus" panose="00000400000000000000" pitchFamily="2" charset="-78"/>
              </a:rPr>
              <a:t>یا </a:t>
            </a:r>
            <a:r>
              <a:rPr lang="en-US" sz="2000" b="1" dirty="0">
                <a:cs typeface="B Lotus" panose="00000400000000000000" pitchFamily="2" charset="-78"/>
              </a:rPr>
              <a:t>۵ </a:t>
            </a:r>
            <a:r>
              <a:rPr lang="ar-SA" sz="2000" b="1" dirty="0">
                <a:cs typeface="B Lotus" panose="00000400000000000000" pitchFamily="2" charset="-78"/>
              </a:rPr>
              <a:t>ولت و به وسیله انواع میکروکنترلر قابل راه اندازی است</a:t>
            </a:r>
            <a:r>
              <a:rPr lang="en-US" sz="2000" b="1" dirty="0">
                <a:cs typeface="B Lotus" panose="00000400000000000000" pitchFamily="2" charset="-78"/>
              </a:rPr>
              <a:t>. </a:t>
            </a:r>
            <a:r>
              <a:rPr lang="ar-SA" sz="2000" b="1" dirty="0">
                <a:cs typeface="B Lotus" panose="00000400000000000000" pitchFamily="2" charset="-78"/>
              </a:rPr>
              <a:t>مصرف</a:t>
            </a:r>
            <a:r>
              <a:rPr lang="fa-IR" sz="2000" b="1" dirty="0">
                <a:cs typeface="B Lotus" panose="00000400000000000000" pitchFamily="2" charset="-78"/>
              </a:rPr>
              <a:t> </a:t>
            </a:r>
            <a:r>
              <a:rPr lang="ar-SA" sz="2000" b="1" dirty="0">
                <a:cs typeface="B Lotus" panose="00000400000000000000" pitchFamily="2" charset="-78"/>
              </a:rPr>
              <a:t>جریان این سنسور در </a:t>
            </a:r>
            <a:r>
              <a:rPr lang="en-US" sz="2000" b="1" dirty="0">
                <a:cs typeface="B Lotus" panose="00000400000000000000" pitchFamily="2" charset="-78"/>
              </a:rPr>
              <a:t>۵ </a:t>
            </a:r>
            <a:r>
              <a:rPr lang="ar-SA" sz="2000" b="1" dirty="0">
                <a:cs typeface="B Lotus" panose="00000400000000000000" pitchFamily="2" charset="-78"/>
              </a:rPr>
              <a:t>ولت تنها </a:t>
            </a:r>
            <a:r>
              <a:rPr lang="en-US" sz="2000" b="1" dirty="0">
                <a:cs typeface="B Lotus" panose="00000400000000000000" pitchFamily="2" charset="-78"/>
              </a:rPr>
              <a:t>4 </a:t>
            </a:r>
            <a:r>
              <a:rPr lang="ar-SA" sz="2000" b="1" dirty="0">
                <a:cs typeface="B Lotus" panose="00000400000000000000" pitchFamily="2" charset="-78"/>
              </a:rPr>
              <a:t>میلی آمپر است</a:t>
            </a:r>
            <a:r>
              <a:rPr lang="en-US" sz="2000" b="1" dirty="0">
                <a:cs typeface="B Lotus" panose="00000400000000000000" pitchFamily="2" charset="-78"/>
              </a:rPr>
              <a:t>.</a:t>
            </a:r>
          </a:p>
          <a:p>
            <a:pPr algn="just" rtl="1"/>
            <a:endParaRPr lang="en-US" sz="2000" b="1" dirty="0">
              <a:cs typeface="B Lotus" panose="00000400000000000000" pitchFamily="2" charset="-78"/>
            </a:endParaRPr>
          </a:p>
          <a:p>
            <a:pPr algn="r" rtl="1"/>
            <a:endParaRPr lang="fa-IR" sz="2400" dirty="0">
              <a:cs typeface="B Nazanin" panose="00000400000000000000" pitchFamily="2" charset="-78"/>
            </a:endParaRPr>
          </a:p>
          <a:p>
            <a:pPr algn="r" rtl="1"/>
            <a:endParaRPr lang="fa-IR" dirty="0"/>
          </a:p>
        </p:txBody>
      </p:sp>
      <p:pic>
        <p:nvPicPr>
          <p:cNvPr id="8" name="Picture 7">
            <a:extLst>
              <a:ext uri="{FF2B5EF4-FFF2-40B4-BE49-F238E27FC236}">
                <a16:creationId xmlns:a16="http://schemas.microsoft.com/office/drawing/2014/main" xmlns="" id="{29AD8A44-ECF1-D12A-7A05-34AB93AFD26E}"/>
              </a:ext>
            </a:extLst>
          </p:cNvPr>
          <p:cNvPicPr>
            <a:picLocks noChangeAspect="1"/>
          </p:cNvPicPr>
          <p:nvPr/>
        </p:nvPicPr>
        <p:blipFill>
          <a:blip r:embed="rId2"/>
          <a:stretch>
            <a:fillRect/>
          </a:stretch>
        </p:blipFill>
        <p:spPr>
          <a:xfrm>
            <a:off x="697522" y="1640240"/>
            <a:ext cx="2059745" cy="1207113"/>
          </a:xfrm>
          <a:prstGeom prst="rect">
            <a:avLst/>
          </a:prstGeom>
        </p:spPr>
      </p:pic>
      <p:pic>
        <p:nvPicPr>
          <p:cNvPr id="9" name="Picture 8">
            <a:extLst>
              <a:ext uri="{FF2B5EF4-FFF2-40B4-BE49-F238E27FC236}">
                <a16:creationId xmlns:a16="http://schemas.microsoft.com/office/drawing/2014/main" xmlns="" id="{3EC59178-E5D3-1DC0-A427-3949B1C414C9}"/>
              </a:ext>
            </a:extLst>
          </p:cNvPr>
          <p:cNvPicPr>
            <a:picLocks noChangeAspect="1"/>
          </p:cNvPicPr>
          <p:nvPr/>
        </p:nvPicPr>
        <p:blipFill>
          <a:blip r:embed="rId3"/>
          <a:stretch>
            <a:fillRect/>
          </a:stretch>
        </p:blipFill>
        <p:spPr>
          <a:xfrm>
            <a:off x="694591" y="3609716"/>
            <a:ext cx="2059745" cy="1207113"/>
          </a:xfrm>
          <a:prstGeom prst="rect">
            <a:avLst/>
          </a:prstGeom>
        </p:spPr>
      </p:pic>
    </p:spTree>
    <p:extLst>
      <p:ext uri="{BB962C8B-B14F-4D97-AF65-F5344CB8AC3E}">
        <p14:creationId xmlns:p14="http://schemas.microsoft.com/office/powerpoint/2010/main" val="287400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C3A51D-0045-8CBC-FFA8-A37332B47C1A}"/>
              </a:ext>
            </a:extLst>
          </p:cNvPr>
          <p:cNvSpPr>
            <a:spLocks noGrp="1"/>
          </p:cNvSpPr>
          <p:nvPr>
            <p:ph idx="1"/>
          </p:nvPr>
        </p:nvSpPr>
        <p:spPr>
          <a:xfrm>
            <a:off x="838200" y="661182"/>
            <a:ext cx="10515600" cy="5515781"/>
          </a:xfrm>
        </p:spPr>
        <p:txBody>
          <a:bodyPr>
            <a:normAutofit fontScale="85000" lnSpcReduction="10000"/>
          </a:bodyPr>
          <a:lstStyle/>
          <a:p>
            <a:pPr marR="899795" algn="ctr" rtl="1">
              <a:spcBef>
                <a:spcPts val="5"/>
              </a:spcBef>
              <a:spcAft>
                <a:spcPts val="0"/>
              </a:spcAft>
            </a:pPr>
            <a:r>
              <a:rPr lang="ar-SA" sz="1800" b="1" kern="0" spc="-10" dirty="0">
                <a:solidFill>
                  <a:srgbClr val="FF0000"/>
                </a:solidFill>
                <a:effectLst/>
                <a:latin typeface="Arial" panose="020B0604020202020204" pitchFamily="34" charset="0"/>
                <a:ea typeface="Arial" panose="020B0604020202020204" pitchFamily="34" charset="0"/>
              </a:rPr>
              <a:t>ماژول</a:t>
            </a:r>
            <a:r>
              <a:rPr lang="ar-SA" sz="1800" b="1" kern="0" spc="8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سیگنال</a:t>
            </a:r>
            <a:r>
              <a:rPr lang="ar-SA" sz="1800" b="1" kern="0" spc="8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ژنراتور</a:t>
            </a:r>
            <a:endParaRPr lang="en-US" sz="1800" b="1" kern="0" dirty="0">
              <a:solidFill>
                <a:srgbClr val="FF0000"/>
              </a:solidFill>
              <a:effectLst/>
              <a:latin typeface="Arial" panose="020B0604020202020204" pitchFamily="34" charset="0"/>
              <a:ea typeface="Arial" panose="020B0604020202020204" pitchFamily="34" charset="0"/>
            </a:endParaRPr>
          </a:p>
          <a:p>
            <a:pPr marL="0" marR="899795" indent="0" algn="ctr" rtl="1">
              <a:spcBef>
                <a:spcPts val="5"/>
              </a:spcBef>
              <a:spcAft>
                <a:spcPts val="0"/>
              </a:spcAft>
              <a:buNone/>
            </a:pPr>
            <a:endParaRPr lang="en-US" sz="1800" b="1" kern="0" dirty="0">
              <a:solidFill>
                <a:srgbClr val="FF0000"/>
              </a:solidFill>
              <a:effectLst/>
              <a:latin typeface="Arial" panose="020B0604020202020204" pitchFamily="34" charset="0"/>
              <a:ea typeface="Arial" panose="020B0604020202020204" pitchFamily="34" charset="0"/>
            </a:endParaRPr>
          </a:p>
          <a:p>
            <a:pPr marL="0" marR="899795" indent="0" algn="just" rtl="1">
              <a:lnSpc>
                <a:spcPct val="210000"/>
              </a:lnSpc>
              <a:spcBef>
                <a:spcPts val="310"/>
              </a:spcBef>
              <a:spcAft>
                <a:spcPts val="0"/>
              </a:spcAft>
              <a:buNone/>
            </a:pP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ماژول</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مولد</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سیگنال</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قابل</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تنظیم</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برنامه</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ریزی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که</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درای</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دو</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خروجی</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پالس</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مربعی</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دو</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خروجی</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موج</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سینوسی</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ماژول</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دارای</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درگاه</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۸</a:t>
            </a:r>
            <a:r>
              <a:rPr lang="en-US"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بیتی</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دیجیتال</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درگاه</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ارتباط سریال</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جهت</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ارتباط</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با</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میکروکنترلر</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یا</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کامپیوترها</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همچنین</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پتانسیومتر</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جهت</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تنظیم</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سیکل</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کاری</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دارد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p>
          <a:p>
            <a:pPr marR="899160" algn="r" rtl="1"/>
            <a:r>
              <a:rPr lang="ar-SA" sz="1800" b="1" kern="0" spc="-10" dirty="0">
                <a:solidFill>
                  <a:srgbClr val="FF0000"/>
                </a:solidFill>
                <a:effectLst/>
                <a:latin typeface="Arial" panose="020B0604020202020204" pitchFamily="34" charset="0"/>
                <a:ea typeface="Arial" panose="020B0604020202020204" pitchFamily="34" charset="0"/>
              </a:rPr>
              <a:t>کاربردها</a:t>
            </a:r>
            <a:endParaRPr lang="en-US" sz="1800" b="1" kern="0" dirty="0">
              <a:solidFill>
                <a:srgbClr val="FF0000"/>
              </a:solidFill>
              <a:effectLst/>
              <a:latin typeface="Arial" panose="020B0604020202020204" pitchFamily="34" charset="0"/>
              <a:ea typeface="Arial" panose="020B0604020202020204" pitchFamily="34" charset="0"/>
            </a:endParaRPr>
          </a:p>
          <a:p>
            <a:pPr marL="106680" marR="2038350" indent="114935" algn="r" rtl="1">
              <a:lnSpc>
                <a:spcPct val="125000"/>
              </a:lnSpc>
              <a:spcBef>
                <a:spcPts val="310"/>
              </a:spcBef>
              <a:spcAft>
                <a:spcPts val="0"/>
              </a:spcAft>
            </a:pP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سیگنال ژنراتورهای آزمایشگاهی</a:t>
            </a:r>
            <a:endParaRPr lang="fa-IR"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106680" marR="2038350" indent="114935" algn="r" rtl="1">
              <a:lnSpc>
                <a:spcPct val="125000"/>
              </a:lnSpc>
              <a:spcBef>
                <a:spcPts val="310"/>
              </a:spcBef>
              <a:spcAft>
                <a:spcPts val="0"/>
              </a:spcAft>
            </a:pP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اسی</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لات</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ورهای دستگاه های مخابراتی</a:t>
            </a:r>
            <a:endParaRPr lang="fa-IR"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R="899795" algn="ctr" rtl="1"/>
            <a:r>
              <a:rPr lang="ar-SA" sz="1800" b="1" kern="0" spc="-10" dirty="0">
                <a:solidFill>
                  <a:srgbClr val="FF0000"/>
                </a:solidFill>
                <a:effectLst/>
                <a:latin typeface="Arial" panose="020B0604020202020204" pitchFamily="34" charset="0"/>
                <a:ea typeface="Arial" panose="020B0604020202020204" pitchFamily="34" charset="0"/>
              </a:rPr>
              <a:t>سنسور</a:t>
            </a:r>
            <a:r>
              <a:rPr lang="ar-SA" sz="1800" b="1" kern="0" spc="3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تعیین</a:t>
            </a:r>
            <a:r>
              <a:rPr lang="ar-SA" sz="1800" b="1" kern="0" spc="4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مسافت</a:t>
            </a:r>
            <a:r>
              <a:rPr lang="ar-SA" sz="1800" b="1" kern="0" spc="3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مادون</a:t>
            </a:r>
            <a:r>
              <a:rPr lang="ar-SA" sz="1800" b="1" kern="0" spc="3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قرمز</a:t>
            </a:r>
            <a:r>
              <a:rPr lang="ar-SA" sz="1800" b="1" kern="0" spc="3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شارپ</a:t>
            </a:r>
            <a:endParaRPr lang="en-US" sz="1800" b="1" kern="0" dirty="0">
              <a:solidFill>
                <a:srgbClr val="FF0000"/>
              </a:solidFill>
              <a:effectLst/>
              <a:latin typeface="Arial" panose="020B0604020202020204" pitchFamily="34" charset="0"/>
              <a:ea typeface="Arial" panose="020B0604020202020204" pitchFamily="34" charset="0"/>
            </a:endParaRPr>
          </a:p>
          <a:p>
            <a:pPr marL="0" marR="899795" indent="0" algn="just" rtl="1">
              <a:lnSpc>
                <a:spcPct val="200000"/>
              </a:lnSpc>
              <a:spcBef>
                <a:spcPts val="310"/>
              </a:spcBef>
              <a:buNone/>
            </a:pPr>
            <a:r>
              <a:rPr lang="ar-SA" sz="1800" b="1" dirty="0">
                <a:latin typeface="Microsoft Sans Serif" panose="020B0604020202020204" pitchFamily="34" charset="0"/>
                <a:ea typeface="Microsoft Sans Serif" panose="020B0604020202020204" pitchFamily="34" charset="0"/>
                <a:cs typeface="B Lotus" panose="00000400000000000000" pitchFamily="2" charset="-78"/>
              </a:rPr>
              <a:t>ماژول سنسور مسافت شارپ دارای یک سنسور اندازه گیری فاصله است که از مجموعه آشکارساز حساس به موقعیت، دیود مادون قرمز و مدار پردازشگر سیگنال تشکیل شده است</a:t>
            </a:r>
            <a:r>
              <a:rPr lang="en-US" sz="1800" b="1"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b="1" dirty="0">
                <a:latin typeface="Microsoft Sans Serif" panose="020B0604020202020204" pitchFamily="34" charset="0"/>
                <a:ea typeface="Microsoft Sans Serif" panose="020B0604020202020204" pitchFamily="34" charset="0"/>
                <a:cs typeface="B Lotus" panose="00000400000000000000" pitchFamily="2" charset="-78"/>
              </a:rPr>
              <a:t>در این</a:t>
            </a:r>
            <a:r>
              <a:rPr lang="fa-IR" sz="1800" b="1"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b="1" dirty="0">
                <a:latin typeface="Microsoft Sans Serif" panose="020B0604020202020204" pitchFamily="34" charset="0"/>
                <a:ea typeface="Microsoft Sans Serif" panose="020B0604020202020204" pitchFamily="34" charset="0"/>
                <a:cs typeface="B Lotus" panose="00000400000000000000" pitchFamily="2" charset="-78"/>
              </a:rPr>
              <a:t>سنسور به دلیل روش</a:t>
            </a:r>
            <a:r>
              <a:rPr lang="en-US" sz="1800" b="1" dirty="0">
                <a:latin typeface="Microsoft Sans Serif" panose="020B0604020202020204" pitchFamily="34" charset="0"/>
                <a:ea typeface="Microsoft Sans Serif" panose="020B0604020202020204" pitchFamily="34" charset="0"/>
                <a:cs typeface="B Lotus" panose="00000400000000000000" pitchFamily="2" charset="-78"/>
              </a:rPr>
              <a:t>triangulation</a:t>
            </a:r>
            <a:r>
              <a:rPr lang="ar-SA" sz="1800" b="1" dirty="0">
                <a:latin typeface="Microsoft Sans Serif" panose="020B0604020202020204" pitchFamily="34" charset="0"/>
                <a:ea typeface="Microsoft Sans Serif" panose="020B0604020202020204" pitchFamily="34" charset="0"/>
                <a:cs typeface="B Lotus" panose="00000400000000000000" pitchFamily="2" charset="-78"/>
              </a:rPr>
              <a:t>، گوناگونی بازتاب از اشیا، دمای محیطی و مدت عملکرد به راحتی تشخیص فاصله را تحت تاثیر قرار نمی دهد</a:t>
            </a:r>
            <a:r>
              <a:rPr lang="en-US" sz="1800" b="1"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b="1" dirty="0">
                <a:latin typeface="Microsoft Sans Serif" panose="020B0604020202020204" pitchFamily="34" charset="0"/>
                <a:ea typeface="Microsoft Sans Serif" panose="020B0604020202020204" pitchFamily="34" charset="0"/>
                <a:cs typeface="B Lotus" panose="00000400000000000000" pitchFamily="2" charset="-78"/>
              </a:rPr>
              <a:t>خروجی این دستگاه آنالوگ بوده ولتاژی متناظر با فاصله اندازه گیری شده است</a:t>
            </a:r>
            <a:r>
              <a:rPr lang="en-US" sz="1800" b="1"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b="1" dirty="0">
                <a:latin typeface="Microsoft Sans Serif" panose="020B0604020202020204" pitchFamily="34" charset="0"/>
                <a:ea typeface="Microsoft Sans Serif" panose="020B0604020202020204" pitchFamily="34" charset="0"/>
                <a:cs typeface="B Lotus" panose="00000400000000000000" pitchFamily="2" charset="-78"/>
              </a:rPr>
              <a:t>بنابراین از این سنسور می توان به عنوان سنسور مجاورتی نیز استفاده کرد</a:t>
            </a:r>
            <a:r>
              <a:rPr lang="en-US" sz="1800" b="1"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b="1" dirty="0">
                <a:latin typeface="Microsoft Sans Serif" panose="020B0604020202020204" pitchFamily="34" charset="0"/>
                <a:ea typeface="Microsoft Sans Serif" panose="020B0604020202020204" pitchFamily="34" charset="0"/>
                <a:cs typeface="B Lotus" panose="00000400000000000000" pitchFamily="2" charset="-78"/>
              </a:rPr>
              <a:t>این سنسور با بردهای آردینو سازگاری کامل دارد و انتخاب مناسب برای تمامی</a:t>
            </a:r>
            <a:r>
              <a:rPr lang="fa-IR" sz="1800" b="1"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b="1" dirty="0">
                <a:latin typeface="Microsoft Sans Serif" panose="020B0604020202020204" pitchFamily="34" charset="0"/>
                <a:ea typeface="Microsoft Sans Serif" panose="020B0604020202020204" pitchFamily="34" charset="0"/>
                <a:cs typeface="B Lotus" panose="00000400000000000000" pitchFamily="2" charset="-78"/>
              </a:rPr>
              <a:t>پروژه هایی است که نیاز به اندازه گیری دقیق فاصله دارد</a:t>
            </a:r>
            <a:r>
              <a:rPr lang="en-US" sz="1800" b="1" dirty="0">
                <a:latin typeface="Microsoft Sans Serif" panose="020B0604020202020204" pitchFamily="34" charset="0"/>
                <a:ea typeface="Microsoft Sans Serif" panose="020B0604020202020204" pitchFamily="34" charset="0"/>
                <a:cs typeface="B Lotus" panose="00000400000000000000" pitchFamily="2" charset="-78"/>
              </a:rPr>
              <a:t>.</a:t>
            </a:r>
          </a:p>
          <a:p>
            <a:pPr marL="106680" marR="2038350" indent="0" algn="r" rtl="1">
              <a:lnSpc>
                <a:spcPct val="125000"/>
              </a:lnSpc>
              <a:spcBef>
                <a:spcPts val="310"/>
              </a:spcBef>
              <a:spcAft>
                <a:spcPts val="0"/>
              </a:spcAft>
              <a:buNone/>
            </a:pPr>
            <a:endParaRPr lang="en-US"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0" indent="0" algn="r" rtl="1">
              <a:buNone/>
            </a:pPr>
            <a:endParaRPr lang="fa-IR" dirty="0"/>
          </a:p>
        </p:txBody>
      </p:sp>
      <p:pic>
        <p:nvPicPr>
          <p:cNvPr id="4" name="Picture 3">
            <a:extLst>
              <a:ext uri="{FF2B5EF4-FFF2-40B4-BE49-F238E27FC236}">
                <a16:creationId xmlns:a16="http://schemas.microsoft.com/office/drawing/2014/main" xmlns="" id="{08D21BFC-EF5E-A419-E414-50486ABADC88}"/>
              </a:ext>
            </a:extLst>
          </p:cNvPr>
          <p:cNvPicPr>
            <a:picLocks noChangeAspect="1"/>
          </p:cNvPicPr>
          <p:nvPr/>
        </p:nvPicPr>
        <p:blipFill>
          <a:blip r:embed="rId2"/>
          <a:stretch>
            <a:fillRect/>
          </a:stretch>
        </p:blipFill>
        <p:spPr>
          <a:xfrm>
            <a:off x="298172" y="4640648"/>
            <a:ext cx="1438781" cy="1121761"/>
          </a:xfrm>
          <a:prstGeom prst="rect">
            <a:avLst/>
          </a:prstGeom>
        </p:spPr>
      </p:pic>
    </p:spTree>
    <p:extLst>
      <p:ext uri="{BB962C8B-B14F-4D97-AF65-F5344CB8AC3E}">
        <p14:creationId xmlns:p14="http://schemas.microsoft.com/office/powerpoint/2010/main" val="299593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8E182F4-CC55-C2CD-5549-A88DD4276C9C}"/>
              </a:ext>
            </a:extLst>
          </p:cNvPr>
          <p:cNvSpPr>
            <a:spLocks noGrp="1"/>
          </p:cNvSpPr>
          <p:nvPr>
            <p:ph idx="1"/>
          </p:nvPr>
        </p:nvSpPr>
        <p:spPr>
          <a:xfrm>
            <a:off x="3137094" y="647114"/>
            <a:ext cx="8216705" cy="5529849"/>
          </a:xfrm>
        </p:spPr>
        <p:txBody>
          <a:bodyPr/>
          <a:lstStyle/>
          <a:p>
            <a:pPr marL="489585" marR="1876425" indent="0" algn="r" rtl="1">
              <a:lnSpc>
                <a:spcPct val="125000"/>
              </a:lnSpc>
              <a:spcBef>
                <a:spcPts val="860"/>
              </a:spcBef>
              <a:spcAft>
                <a:spcPts val="0"/>
              </a:spcAft>
              <a:buNone/>
            </a:pPr>
            <a:endParaRPr lang="en-US" sz="1800" dirty="0">
              <a:effectLst/>
              <a:latin typeface="Microsoft Sans Serif" panose="020B0604020202020204" pitchFamily="34" charset="0"/>
              <a:ea typeface="Microsoft Sans Serif" panose="020B0604020202020204" pitchFamily="34" charset="0"/>
            </a:endParaRPr>
          </a:p>
          <a:p>
            <a:pPr marL="832485" marR="1876425" indent="-342900" algn="ctr" rtl="1">
              <a:lnSpc>
                <a:spcPct val="125000"/>
              </a:lnSpc>
              <a:spcBef>
                <a:spcPts val="860"/>
              </a:spcBef>
            </a:pPr>
            <a:r>
              <a:rPr lang="fa-IR" sz="2400" b="1" dirty="0">
                <a:solidFill>
                  <a:srgbClr val="FF0000"/>
                </a:solidFill>
                <a:effectLst/>
                <a:latin typeface="Microsoft Sans Serif" panose="020B0604020202020204" pitchFamily="34" charset="0"/>
                <a:ea typeface="Microsoft Sans Serif" panose="020B0604020202020204" pitchFamily="34" charset="0"/>
                <a:cs typeface="B Lotus" panose="00000400000000000000" pitchFamily="2" charset="-78"/>
              </a:rPr>
              <a:t>سنسور سنجش سطح آب</a:t>
            </a:r>
            <a:endParaRPr lang="fa-IR" sz="1800" dirty="0">
              <a:effectLst/>
              <a:latin typeface="Microsoft Sans Serif" panose="020B0604020202020204" pitchFamily="34" charset="0"/>
              <a:ea typeface="Microsoft Sans Serif" panose="020B0604020202020204" pitchFamily="34" charset="0"/>
            </a:endParaRPr>
          </a:p>
          <a:p>
            <a:pPr marL="489585" marR="1876425" indent="0" algn="just" rtl="1">
              <a:lnSpc>
                <a:spcPct val="125000"/>
              </a:lnSpc>
              <a:spcBef>
                <a:spcPts val="860"/>
              </a:spcBef>
              <a:spcAft>
                <a:spcPts val="0"/>
              </a:spcAft>
              <a:buNone/>
            </a:pPr>
            <a:r>
              <a:rPr lang="fa-IR" sz="1800" dirty="0">
                <a:effectLst/>
                <a:latin typeface="Microsoft Sans Serif" panose="020B0604020202020204" pitchFamily="34" charset="0"/>
                <a:ea typeface="Microsoft Sans Serif" panose="020B0604020202020204" pitchFamily="34" charset="0"/>
              </a:rPr>
              <a:t>سنسور سطح آب سنسوری آنالوگ با استفاده آسان، به صرفه و با تشخیص بالای سطح و افت آب است که با داشتن سری سیم های موازی برای اندازه گیری مقدار آب یا قطره به کار می رود. مقدار آب به سیگنال آنالوگ تبدیل می شود و مقدار آنالوگ خروجی می تواند به طور مستقیم توسط بردهای گشترش یافته آردوینو برای دستیابی به هشداری برای فهمیدن تغییری در مقدار خوانده می شود. رطوبت قابل قبول برای این سنسور بین %1۰ تا %9۰ به صورت غیرمتراکم است</a:t>
            </a:r>
            <a:endParaRPr lang="en-US" sz="1800" dirty="0">
              <a:effectLst/>
              <a:latin typeface="Microsoft Sans Serif" panose="020B0604020202020204" pitchFamily="34" charset="0"/>
              <a:ea typeface="Microsoft Sans Serif" panose="020B0604020202020204" pitchFamily="34" charset="0"/>
            </a:endParaRPr>
          </a:p>
          <a:p>
            <a:pPr algn="r" rtl="1"/>
            <a:endParaRPr lang="fa-IR" dirty="0"/>
          </a:p>
        </p:txBody>
      </p:sp>
      <p:pic>
        <p:nvPicPr>
          <p:cNvPr id="6" name="Picture 5">
            <a:extLst>
              <a:ext uri="{FF2B5EF4-FFF2-40B4-BE49-F238E27FC236}">
                <a16:creationId xmlns:a16="http://schemas.microsoft.com/office/drawing/2014/main" xmlns="" id="{946830E6-BCA4-4336-F7D4-D9C0D97B960A}"/>
              </a:ext>
            </a:extLst>
          </p:cNvPr>
          <p:cNvPicPr>
            <a:picLocks noChangeAspect="1"/>
          </p:cNvPicPr>
          <p:nvPr/>
        </p:nvPicPr>
        <p:blipFill>
          <a:blip r:embed="rId2"/>
          <a:stretch>
            <a:fillRect/>
          </a:stretch>
        </p:blipFill>
        <p:spPr>
          <a:xfrm>
            <a:off x="838202" y="2588455"/>
            <a:ext cx="3215274" cy="3108961"/>
          </a:xfrm>
          <a:prstGeom prst="rect">
            <a:avLst/>
          </a:prstGeom>
        </p:spPr>
      </p:pic>
    </p:spTree>
    <p:extLst>
      <p:ext uri="{BB962C8B-B14F-4D97-AF65-F5344CB8AC3E}">
        <p14:creationId xmlns:p14="http://schemas.microsoft.com/office/powerpoint/2010/main" val="159058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680497-4653-A1EB-78BA-21BC1630FAF5}"/>
              </a:ext>
            </a:extLst>
          </p:cNvPr>
          <p:cNvSpPr>
            <a:spLocks noGrp="1"/>
          </p:cNvSpPr>
          <p:nvPr>
            <p:ph idx="1"/>
          </p:nvPr>
        </p:nvSpPr>
        <p:spPr>
          <a:xfrm>
            <a:off x="838200" y="506437"/>
            <a:ext cx="10515600" cy="5670526"/>
          </a:xfrm>
        </p:spPr>
        <p:txBody>
          <a:bodyPr/>
          <a:lstStyle/>
          <a:p>
            <a:pPr marL="247650" algn="ctr" rtl="1">
              <a:spcBef>
                <a:spcPts val="5"/>
              </a:spcBef>
              <a:spcAft>
                <a:spcPts val="0"/>
              </a:spcAft>
            </a:pPr>
            <a:r>
              <a:rPr lang="ar-SA" sz="1800" b="1" kern="0" spc="-10" dirty="0">
                <a:solidFill>
                  <a:srgbClr val="FF0000"/>
                </a:solidFill>
                <a:effectLst/>
                <a:latin typeface="Arial" panose="020B0604020202020204" pitchFamily="34" charset="0"/>
                <a:ea typeface="Arial" panose="020B0604020202020204" pitchFamily="34" charset="0"/>
              </a:rPr>
              <a:t>ماژول</a:t>
            </a:r>
            <a:r>
              <a:rPr lang="ar-SA" sz="1800" b="1" kern="0" spc="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دماسنج غیر</a:t>
            </a:r>
            <a:r>
              <a:rPr lang="ar-SA" sz="1800" b="1" kern="0" spc="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تماسی</a:t>
            </a:r>
            <a:r>
              <a:rPr lang="ar-SA" sz="1800" b="1" kern="0" spc="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مادون قرمز</a:t>
            </a:r>
            <a:endParaRPr lang="fa-IR" sz="1800" b="1" kern="0" dirty="0">
              <a:solidFill>
                <a:srgbClr val="FF0000"/>
              </a:solidFill>
              <a:effectLst/>
              <a:latin typeface="Arial" panose="020B0604020202020204" pitchFamily="34" charset="0"/>
              <a:ea typeface="Arial" panose="020B0604020202020204" pitchFamily="34" charset="0"/>
            </a:endParaRPr>
          </a:p>
          <a:p>
            <a:pPr marL="247650" algn="ctr" rtl="1">
              <a:spcBef>
                <a:spcPts val="5"/>
              </a:spcBef>
              <a:spcAft>
                <a:spcPts val="0"/>
              </a:spcAft>
            </a:pPr>
            <a:endParaRPr lang="en-US" sz="1800" b="1" kern="0" dirty="0">
              <a:solidFill>
                <a:srgbClr val="FF0000"/>
              </a:solidFill>
              <a:effectLst/>
              <a:latin typeface="Arial" panose="020B0604020202020204" pitchFamily="34" charset="0"/>
              <a:ea typeface="Arial" panose="020B0604020202020204" pitchFamily="34" charset="0"/>
            </a:endParaRPr>
          </a:p>
          <a:p>
            <a:pPr marL="488950" marR="244475" indent="0" algn="r" rtl="1">
              <a:lnSpc>
                <a:spcPct val="200000"/>
              </a:lnSpc>
              <a:spcBef>
                <a:spcPts val="310"/>
              </a:spcBef>
              <a:buNone/>
            </a:pP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2000" spc="-8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وسیله</a:t>
            </a:r>
            <a:r>
              <a:rPr lang="ar-SA" sz="2000" spc="-8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ماژول</a:t>
            </a:r>
            <a:r>
              <a:rPr lang="ar-SA" sz="2000" spc="-20" dirty="0">
                <a:effectLst/>
                <a:latin typeface="Microsoft Sans Serif" panose="020B0604020202020204" pitchFamily="34" charset="0"/>
                <a:ea typeface="Calibri" panose="020F050202020403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2000" spc="-8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توان</a:t>
            </a:r>
            <a:r>
              <a:rPr lang="ar-SA" sz="2000" spc="-8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دمای</a:t>
            </a:r>
            <a:r>
              <a:rPr lang="ar-SA" sz="2000" spc="-8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اشیا</a:t>
            </a:r>
            <a:r>
              <a:rPr lang="ar-SA" sz="2000" spc="-8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2000" spc="-8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2000" spc="-8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فاصله</a:t>
            </a:r>
            <a:r>
              <a:rPr lang="ar-SA" sz="2000" spc="-8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دور </a:t>
            </a:r>
            <a:r>
              <a:rPr lang="ar-SA" sz="2000" spc="-20" dirty="0">
                <a:effectLst/>
                <a:latin typeface="Microsoft Sans Serif" panose="020B0604020202020204" pitchFamily="34" charset="0"/>
                <a:ea typeface="Microsoft Sans Serif" panose="020B0604020202020204" pitchFamily="34" charset="0"/>
                <a:cs typeface="B Lotus" panose="00000400000000000000" pitchFamily="2" charset="-78"/>
              </a:rPr>
              <a:t>بدون</a:t>
            </a:r>
            <a:r>
              <a:rPr lang="ar-SA" sz="20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تماس</a:t>
            </a:r>
            <a:r>
              <a:rPr lang="ar-SA" sz="20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با</a:t>
            </a:r>
            <a:r>
              <a:rPr lang="ar-SA" sz="20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اجسام</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اندازه</a:t>
            </a:r>
            <a:r>
              <a:rPr lang="ar-SA" sz="20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گیری</a:t>
            </a:r>
            <a:r>
              <a:rPr lang="ar-SA" sz="20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کرد</a:t>
            </a:r>
            <a:r>
              <a:rPr lang="en-US" sz="20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20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ماژول</a:t>
            </a:r>
            <a:r>
              <a:rPr lang="ar-SA" sz="20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20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میتوان</a:t>
            </a:r>
            <a:r>
              <a:rPr lang="ar-SA" sz="20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توسط</a:t>
            </a:r>
            <a:r>
              <a:rPr lang="fa-IR" sz="20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پروتکل</a:t>
            </a:r>
            <a:r>
              <a:rPr lang="ar-SA" sz="2000"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سریال</a:t>
            </a:r>
            <a:r>
              <a:rPr lang="ar-SA" sz="20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2000"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آردوینو</a:t>
            </a:r>
            <a:r>
              <a:rPr lang="ar-SA" sz="20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یا</a:t>
            </a:r>
            <a:r>
              <a:rPr lang="ar-SA" sz="20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هر</a:t>
            </a:r>
            <a:r>
              <a:rPr lang="ar-SA" sz="20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میکروکنترلر</a:t>
            </a:r>
            <a:r>
              <a:rPr lang="ar-SA" sz="20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دیگری</a:t>
            </a:r>
            <a:r>
              <a:rPr lang="ar-SA" sz="20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متصل</a:t>
            </a:r>
            <a:r>
              <a:rPr lang="ar-SA" sz="20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نمود</a:t>
            </a:r>
            <a:r>
              <a:rPr lang="en-US" sz="20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2000" dirty="0">
                <a:effectLst/>
                <a:latin typeface="Calibri" panose="020F0502020204030204" pitchFamily="34" charset="0"/>
                <a:ea typeface="Microsoft Sans Serif" panose="020B0604020202020204" pitchFamily="34" charset="0"/>
                <a:cs typeface="B Lotus" panose="00000400000000000000" pitchFamily="2" charset="-78"/>
              </a:rPr>
              <a:t>MLX90615</a:t>
            </a:r>
            <a:r>
              <a:rPr lang="en-US" sz="2000" spc="2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یک ماژول دماسنج مادون قرمز </a:t>
            </a:r>
            <a:r>
              <a:rPr lang="ar-SA" sz="2000" dirty="0">
                <a:latin typeface="Microsoft Sans Serif" panose="020B0604020202020204" pitchFamily="34" charset="0"/>
                <a:ea typeface="Microsoft Sans Serif" panose="020B0604020202020204" pitchFamily="34" charset="0"/>
                <a:cs typeface="B Lotus" panose="00000400000000000000" pitchFamily="2" charset="-78"/>
              </a:rPr>
              <a:t>هوشمند برای اندازه</a:t>
            </a:r>
            <a:r>
              <a:rPr lang="fa-IR" sz="20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latin typeface="Microsoft Sans Serif" panose="020B0604020202020204" pitchFamily="34" charset="0"/>
                <a:ea typeface="Microsoft Sans Serif" panose="020B0604020202020204" pitchFamily="34" charset="0"/>
                <a:cs typeface="B Lotus" panose="00000400000000000000" pitchFamily="2" charset="-78"/>
              </a:rPr>
              <a:t>گیری دما به روش غیر تماسی است</a:t>
            </a:r>
            <a:r>
              <a:rPr lang="en-US" sz="20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000" dirty="0">
                <a:latin typeface="Microsoft Sans Serif" panose="020B0604020202020204" pitchFamily="34" charset="0"/>
                <a:ea typeface="Microsoft Sans Serif" panose="020B0604020202020204" pitchFamily="34" charset="0"/>
                <a:cs typeface="B Lotus" panose="00000400000000000000" pitchFamily="2" charset="-78"/>
              </a:rPr>
              <a:t> از مشخصات منحصر به فرد این سنسور ع</a:t>
            </a:r>
            <a:r>
              <a:rPr lang="fa-IR" sz="200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2000" dirty="0">
                <a:latin typeface="Microsoft Sans Serif" panose="020B0604020202020204" pitchFamily="34" charset="0"/>
                <a:ea typeface="Microsoft Sans Serif" panose="020B0604020202020204" pitchFamily="34" charset="0"/>
                <a:cs typeface="B Lotus" panose="00000400000000000000" pitchFamily="2" charset="-78"/>
              </a:rPr>
              <a:t>وه بر این که برای اندازه گیری دما نیازی به تماس با جسم مورد نظر ندارد، نویز بسیار کم و دارای مبدل داخلی </a:t>
            </a:r>
            <a:r>
              <a:rPr lang="en-US" sz="2000" dirty="0">
                <a:latin typeface="Microsoft Sans Serif" panose="020B0604020202020204" pitchFamily="34" charset="0"/>
                <a:ea typeface="Microsoft Sans Serif" panose="020B0604020202020204" pitchFamily="34" charset="0"/>
                <a:cs typeface="B Lotus" panose="00000400000000000000" pitchFamily="2" charset="-78"/>
              </a:rPr>
              <a:t>17 </a:t>
            </a:r>
            <a:r>
              <a:rPr lang="ar-SA" sz="2000" dirty="0">
                <a:latin typeface="Microsoft Sans Serif" panose="020B0604020202020204" pitchFamily="34" charset="0"/>
                <a:ea typeface="Microsoft Sans Serif" panose="020B0604020202020204" pitchFamily="34" charset="0"/>
                <a:cs typeface="B Lotus" panose="00000400000000000000" pitchFamily="2" charset="-78"/>
              </a:rPr>
              <a:t>بیتی آنالوگ به دیجیتال است که باعث شده است بتوان</a:t>
            </a:r>
            <a:r>
              <a:rPr lang="fa-IR" sz="20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latin typeface="Microsoft Sans Serif" panose="020B0604020202020204" pitchFamily="34" charset="0"/>
                <a:ea typeface="Microsoft Sans Serif" panose="020B0604020202020204" pitchFamily="34" charset="0"/>
                <a:cs typeface="B Lotus" panose="00000400000000000000" pitchFamily="2" charset="-78"/>
              </a:rPr>
              <a:t>دما را با دقت </a:t>
            </a:r>
            <a:r>
              <a:rPr lang="en-US" sz="2000" dirty="0">
                <a:latin typeface="Microsoft Sans Serif" panose="020B0604020202020204" pitchFamily="34" charset="0"/>
                <a:ea typeface="Microsoft Sans Serif" panose="020B0604020202020204" pitchFamily="34" charset="0"/>
                <a:cs typeface="B Lotus" panose="00000400000000000000" pitchFamily="2" charset="-78"/>
              </a:rPr>
              <a:t>۰/۰۲</a:t>
            </a:r>
            <a:r>
              <a:rPr lang="ar-SA" sz="2000" dirty="0">
                <a:latin typeface="Microsoft Sans Serif" panose="020B0604020202020204" pitchFamily="34" charset="0"/>
                <a:ea typeface="Microsoft Sans Serif" panose="020B0604020202020204" pitchFamily="34" charset="0"/>
                <a:cs typeface="B Lotus" panose="00000400000000000000" pitchFamily="2" charset="-78"/>
              </a:rPr>
              <a:t>درجه سانتیگراد اندازه</a:t>
            </a:r>
            <a:r>
              <a:rPr lang="en-US" sz="20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latin typeface="Microsoft Sans Serif" panose="020B0604020202020204" pitchFamily="34" charset="0"/>
                <a:ea typeface="Microsoft Sans Serif" panose="020B0604020202020204" pitchFamily="34" charset="0"/>
                <a:cs typeface="B Lotus" panose="00000400000000000000" pitchFamily="2" charset="-78"/>
              </a:rPr>
              <a:t>گیری کرد</a:t>
            </a:r>
            <a:r>
              <a:rPr lang="en-US" sz="2000" dirty="0">
                <a:latin typeface="Microsoft Sans Serif" panose="020B0604020202020204" pitchFamily="34" charset="0"/>
                <a:ea typeface="Microsoft Sans Serif" panose="020B0604020202020204" pitchFamily="34" charset="0"/>
                <a:cs typeface="B Lotus" panose="00000400000000000000" pitchFamily="2" charset="-78"/>
              </a:rPr>
              <a:t>.</a:t>
            </a:r>
          </a:p>
          <a:p>
            <a:pPr marL="488950" marR="244475" indent="0" algn="r" rtl="1">
              <a:lnSpc>
                <a:spcPct val="200000"/>
              </a:lnSpc>
              <a:spcBef>
                <a:spcPts val="310"/>
              </a:spcBef>
              <a:spcAft>
                <a:spcPts val="0"/>
              </a:spcAft>
              <a:buNone/>
            </a:pPr>
            <a:endParaRPr lang="en-US" sz="20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algn="r" rtl="1"/>
            <a:endParaRPr lang="fa-IR" dirty="0"/>
          </a:p>
        </p:txBody>
      </p:sp>
    </p:spTree>
    <p:extLst>
      <p:ext uri="{BB962C8B-B14F-4D97-AF65-F5344CB8AC3E}">
        <p14:creationId xmlns:p14="http://schemas.microsoft.com/office/powerpoint/2010/main" val="1149839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D2A64E-F225-6A91-5604-AF7AD39670F4}"/>
              </a:ext>
            </a:extLst>
          </p:cNvPr>
          <p:cNvSpPr>
            <a:spLocks noGrp="1"/>
          </p:cNvSpPr>
          <p:nvPr>
            <p:ph idx="1"/>
          </p:nvPr>
        </p:nvSpPr>
        <p:spPr>
          <a:xfrm>
            <a:off x="838200" y="675248"/>
            <a:ext cx="10515600" cy="5501715"/>
          </a:xfrm>
        </p:spPr>
        <p:txBody>
          <a:bodyPr>
            <a:normAutofit lnSpcReduction="10000"/>
          </a:bodyPr>
          <a:lstStyle/>
          <a:p>
            <a:pPr algn="ctr" rtl="1"/>
            <a:r>
              <a:rPr lang="ar-SA" sz="20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سنسور</a:t>
            </a:r>
            <a:r>
              <a:rPr lang="ar-SA" sz="2000" b="1" spc="-8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20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های</a:t>
            </a:r>
            <a:r>
              <a:rPr lang="ar-SA" sz="2000" b="1" spc="-8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20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بسیار</a:t>
            </a:r>
            <a:r>
              <a:rPr lang="ar-SA" sz="2000" b="1" spc="-65"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20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کوچک</a:t>
            </a:r>
            <a:r>
              <a:rPr lang="ar-SA" sz="2000" b="1" spc="-65"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20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فشار</a:t>
            </a:r>
            <a:r>
              <a:rPr lang="ar-SA" sz="2000" b="1" spc="-65"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20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خون</a:t>
            </a:r>
            <a:r>
              <a:rPr lang="ar-SA" sz="2000" b="1" spc="-65"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20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و</a:t>
            </a:r>
            <a:r>
              <a:rPr lang="ar-SA" sz="2000" b="1" spc="-65"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20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فشار</a:t>
            </a:r>
            <a:r>
              <a:rPr lang="ar-SA" sz="2000" b="1" spc="-8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20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داخل</a:t>
            </a:r>
            <a:r>
              <a:rPr lang="ar-SA" sz="2000" b="1" spc="-8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20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مغز</a:t>
            </a:r>
            <a:endParaRPr lang="fa-IR" sz="2200" b="1" spc="-1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443230" marR="346710" indent="0" algn="just" rtl="1">
              <a:lnSpc>
                <a:spcPct val="125000"/>
              </a:lnSpc>
              <a:spcBef>
                <a:spcPts val="210"/>
              </a:spcBef>
              <a:spcAft>
                <a:spcPts val="0"/>
              </a:spcAft>
              <a:buNone/>
            </a:pP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بسیاری</a:t>
            </a:r>
            <a:r>
              <a:rPr lang="ar-SA" sz="2200" b="1"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2200" b="1"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بیماران</a:t>
            </a:r>
            <a:r>
              <a:rPr lang="ar-SA" sz="2200" b="1"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نیاز</a:t>
            </a:r>
            <a:r>
              <a:rPr lang="ar-SA" sz="2200" b="1"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دارند</a:t>
            </a:r>
            <a:r>
              <a:rPr lang="ar-SA" sz="2200" b="1"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تا</a:t>
            </a:r>
            <a:r>
              <a:rPr lang="ar-SA" sz="2200" b="1"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فشار خون آن ها بطور</a:t>
            </a:r>
            <a:r>
              <a:rPr lang="ar-SA" sz="2200" b="1"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مستمر </a:t>
            </a:r>
            <a:r>
              <a:rPr lang="ar-SA" sz="2200" b="1" spc="-5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2200" b="1"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مکرر</a:t>
            </a:r>
            <a:r>
              <a:rPr lang="ar-SA" sz="2200" b="1"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اندازه</a:t>
            </a:r>
            <a:r>
              <a:rPr lang="ar-SA" sz="2200" b="1"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گیری</a:t>
            </a:r>
            <a:r>
              <a:rPr lang="ar-SA" sz="2200" b="1"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شود</a:t>
            </a:r>
            <a:r>
              <a:rPr lang="ar-SA" sz="2200" b="1"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ولی</a:t>
            </a:r>
            <a:r>
              <a:rPr lang="ar-SA" sz="2200" b="1"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فعال</a:t>
            </a:r>
            <a:r>
              <a:rPr lang="ar-SA" sz="2200" b="1"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معمول</a:t>
            </a:r>
            <a:r>
              <a:rPr lang="ar-SA" sz="2200" b="1"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ترین</a:t>
            </a:r>
            <a:r>
              <a:rPr lang="ar-SA" sz="2200" b="1"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راه</a:t>
            </a:r>
            <a:r>
              <a:rPr lang="ar-SA" sz="2200" b="1"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اندازه</a:t>
            </a:r>
            <a:r>
              <a:rPr lang="ar-SA" sz="2200" b="1"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گیری</a:t>
            </a:r>
            <a:r>
              <a:rPr lang="fa-IR"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فشار</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خون بازوبند</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های بزرگی</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که</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دور</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بازو</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بسته</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شده</a:t>
            </a:r>
            <a:r>
              <a:rPr lang="ar-SA" sz="2200" b="1"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و از طریق فشار سنج متصل به آن فشار</a:t>
            </a:r>
            <a:r>
              <a:rPr lang="ar-SA" sz="2200" b="1"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خون</a:t>
            </a:r>
            <a:r>
              <a:rPr lang="ar-SA" sz="2200" b="1"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بیمار</a:t>
            </a:r>
            <a:r>
              <a:rPr lang="ar-SA" sz="2200" b="1"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2200" b="1"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اندازه</a:t>
            </a:r>
            <a:r>
              <a:rPr lang="ar-SA" sz="2200" b="1"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گیری می</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کند</a:t>
            </a:r>
            <a:r>
              <a:rPr lang="en-US" sz="2200" b="1"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تازگی</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بسیاری</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محققان</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پی</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هستند</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تا</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با</a:t>
            </a:r>
            <a:r>
              <a:rPr lang="ar-SA" sz="2200" b="1"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استفاده از امواج ثبت شده در نواری و سپس بررسی زمان ترانزیت موج نبضی که از آن بدست آمده است به روشی دست یابند تا بدون نیاز</a:t>
            </a:r>
            <a:r>
              <a:rPr lang="ar-SA" sz="2200" b="1"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2200" b="1"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بازوبند</a:t>
            </a:r>
            <a:r>
              <a:rPr lang="ar-SA" sz="2200" b="1"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فشار</a:t>
            </a:r>
            <a:r>
              <a:rPr lang="ar-SA" sz="2200" b="1"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خون</a:t>
            </a:r>
            <a:r>
              <a:rPr lang="ar-SA" sz="2200" b="1"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2200" b="1"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اندازه</a:t>
            </a:r>
            <a:r>
              <a:rPr lang="ar-SA" sz="2200" b="1"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گیری کنند</a:t>
            </a:r>
            <a:r>
              <a:rPr lang="en-US" sz="2200" b="1"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2200" b="1" dirty="0">
                <a:effectLst/>
                <a:latin typeface="Microsoft Sans Serif" panose="020B0604020202020204" pitchFamily="34" charset="0"/>
                <a:ea typeface="Microsoft Sans Serif" panose="020B0604020202020204" pitchFamily="34" charset="0"/>
                <a:cs typeface="B Lotus" panose="00000400000000000000" pitchFamily="2" charset="-78"/>
              </a:rPr>
              <a:t> با این حال دقت این روش هنوز در حدی نیست که بتوان از آن استفاده </a:t>
            </a:r>
            <a:r>
              <a:rPr lang="ar-SA" sz="2200" b="1" dirty="0">
                <a:latin typeface="Microsoft Sans Serif" panose="020B0604020202020204" pitchFamily="34" charset="0"/>
                <a:ea typeface="Microsoft Sans Serif" panose="020B0604020202020204" pitchFamily="34" charset="0"/>
                <a:cs typeface="B Lotus" panose="00000400000000000000" pitchFamily="2" charset="-78"/>
              </a:rPr>
              <a:t>کلینکی کرد</a:t>
            </a:r>
            <a:r>
              <a:rPr lang="en-US" sz="2200" b="1"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200" b="1" dirty="0">
                <a:latin typeface="Microsoft Sans Serif" panose="020B0604020202020204" pitchFamily="34" charset="0"/>
                <a:ea typeface="Microsoft Sans Serif" panose="020B0604020202020204" pitchFamily="34" charset="0"/>
                <a:cs typeface="B Lotus" panose="00000400000000000000" pitchFamily="2" charset="-78"/>
              </a:rPr>
              <a:t> روش دیگری که محققان بر روی آن کار کرده اند سنسورهای بسیار ریز بیسمی هستند که طول و عرض یک میلیمتر و کلفتی</a:t>
            </a:r>
            <a:r>
              <a:rPr lang="fa-IR" sz="2200" b="1"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latin typeface="Microsoft Sans Serif" panose="020B0604020202020204" pitchFamily="34" charset="0"/>
                <a:ea typeface="Microsoft Sans Serif" panose="020B0604020202020204" pitchFamily="34" charset="0"/>
                <a:cs typeface="B Lotus" panose="00000400000000000000" pitchFamily="2" charset="-78"/>
              </a:rPr>
              <a:t>یک دهم میلیمتر دارد</a:t>
            </a:r>
            <a:r>
              <a:rPr lang="en-US" sz="2200" b="1"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200" b="1" dirty="0">
                <a:latin typeface="Microsoft Sans Serif" panose="020B0604020202020204" pitchFamily="34" charset="0"/>
                <a:ea typeface="Microsoft Sans Serif" panose="020B0604020202020204" pitchFamily="34" charset="0"/>
                <a:cs typeface="B Lotus" panose="00000400000000000000" pitchFamily="2" charset="-78"/>
              </a:rPr>
              <a:t> این سنسورها که به توسط محققین دانشگاه استنفورد به وجود آمده اند از دو سیم پیچ مسی بسیار ظریف تشکیل شده اند که در یک محیط ا</a:t>
            </a:r>
            <a:r>
              <a:rPr lang="fa-IR" sz="2200" b="1"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2200" b="1" dirty="0">
                <a:latin typeface="Microsoft Sans Serif" panose="020B0604020202020204" pitchFamily="34" charset="0"/>
                <a:ea typeface="Microsoft Sans Serif" panose="020B0604020202020204" pitchFamily="34" charset="0"/>
                <a:cs typeface="B Lotus" panose="00000400000000000000" pitchFamily="2" charset="-78"/>
              </a:rPr>
              <a:t>ستیک قرار می گیرند</a:t>
            </a:r>
            <a:r>
              <a:rPr lang="en-US" sz="2200" b="1"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200" b="1" dirty="0">
                <a:latin typeface="Microsoft Sans Serif" panose="020B0604020202020204" pitchFamily="34" charset="0"/>
                <a:ea typeface="Microsoft Sans Serif" panose="020B0604020202020204" pitchFamily="34" charset="0"/>
                <a:cs typeface="B Lotus" panose="00000400000000000000" pitchFamily="2" charset="-78"/>
              </a:rPr>
              <a:t> وقتی فشار محیط با</a:t>
            </a:r>
            <a:r>
              <a:rPr lang="fa-IR" sz="2200" b="1"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2200" b="1" dirty="0">
                <a:latin typeface="Microsoft Sans Serif" panose="020B0604020202020204" pitchFamily="34" charset="0"/>
                <a:ea typeface="Microsoft Sans Serif" panose="020B0604020202020204" pitchFamily="34" charset="0"/>
                <a:cs typeface="B Lotus" panose="00000400000000000000" pitchFamily="2" charset="-78"/>
              </a:rPr>
              <a:t> می رود سیم پیچ ها به هم نزدیک تر شده و فرکانس رزونانس آن ها برای امواج رادیویی که به سیم پیچ ها تابیده می شود تغییر می کند</a:t>
            </a:r>
            <a:r>
              <a:rPr lang="en-US" sz="2200" b="1"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latin typeface="Microsoft Sans Serif" panose="020B0604020202020204" pitchFamily="34" charset="0"/>
                <a:ea typeface="Microsoft Sans Serif" panose="020B0604020202020204" pitchFamily="34" charset="0"/>
                <a:cs typeface="B Lotus" panose="00000400000000000000" pitchFamily="2" charset="-78"/>
              </a:rPr>
              <a:t>این تغییر به سرعت اندازه گیری می شود و این تغییرات متناسب به فشاری هستند که به سیم پیچ ها اعمال می شود</a:t>
            </a:r>
            <a:r>
              <a:rPr lang="en-US" sz="2200" b="1"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latin typeface="Microsoft Sans Serif" panose="020B0604020202020204" pitchFamily="34" charset="0"/>
                <a:ea typeface="Microsoft Sans Serif" panose="020B0604020202020204" pitchFamily="34" charset="0"/>
                <a:cs typeface="B Lotus" panose="00000400000000000000" pitchFamily="2" charset="-78"/>
              </a:rPr>
              <a:t>با این روش و با</a:t>
            </a:r>
            <a:r>
              <a:rPr lang="fa-IR" sz="2200" b="1"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latin typeface="Microsoft Sans Serif" panose="020B0604020202020204" pitchFamily="34" charset="0"/>
                <a:ea typeface="Microsoft Sans Serif" panose="020B0604020202020204" pitchFamily="34" charset="0"/>
                <a:cs typeface="B Lotus" panose="00000400000000000000" pitchFamily="2" charset="-78"/>
              </a:rPr>
              <a:t>قرار دادن این سنسورهای بسیار کوچک در مسیر جریان خون یا در مغز میتوان فشار خون یا فشار داخل مغز را به طور مستمر و از</a:t>
            </a:r>
            <a:r>
              <a:rPr lang="fa-IR" sz="2200" b="1"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200" b="1" dirty="0">
                <a:latin typeface="Microsoft Sans Serif" panose="020B0604020202020204" pitchFamily="34" charset="0"/>
                <a:ea typeface="Microsoft Sans Serif" panose="020B0604020202020204" pitchFamily="34" charset="0"/>
                <a:cs typeface="B Lotus" panose="00000400000000000000" pitchFamily="2" charset="-78"/>
              </a:rPr>
              <a:t>راه وایرلس اندازه گیری کرد</a:t>
            </a:r>
            <a:r>
              <a:rPr lang="en-US" sz="2200" b="1" dirty="0">
                <a:latin typeface="Microsoft Sans Serif" panose="020B0604020202020204" pitchFamily="34" charset="0"/>
                <a:ea typeface="Microsoft Sans Serif" panose="020B0604020202020204" pitchFamily="34" charset="0"/>
                <a:cs typeface="B Lotus" panose="00000400000000000000" pitchFamily="2" charset="-78"/>
              </a:rPr>
              <a:t>.</a:t>
            </a:r>
          </a:p>
          <a:p>
            <a:pPr marL="0" indent="0" algn="just" rtl="1">
              <a:lnSpc>
                <a:spcPct val="200000"/>
              </a:lnSpc>
              <a:buNone/>
            </a:pPr>
            <a:endParaRPr lang="en-US" sz="2100" b="1" dirty="0">
              <a:latin typeface="Microsoft Sans Serif" panose="020B0604020202020204" pitchFamily="34" charset="0"/>
              <a:ea typeface="Microsoft Sans Serif" panose="020B0604020202020204" pitchFamily="34" charset="0"/>
              <a:cs typeface="B Lotus" panose="00000400000000000000" pitchFamily="2" charset="-78"/>
            </a:endParaRPr>
          </a:p>
          <a:p>
            <a:pPr marL="0" indent="0" algn="just" rtl="1">
              <a:lnSpc>
                <a:spcPct val="200000"/>
              </a:lnSpc>
              <a:buNone/>
            </a:pPr>
            <a:endParaRPr lang="en-US" sz="2000" b="1"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0" indent="0" algn="r" rtl="1">
              <a:buNone/>
            </a:pPr>
            <a:endParaRPr lang="en-US" sz="1800" dirty="0">
              <a:effectLst/>
              <a:latin typeface="Microsoft Sans Serif" panose="020B0604020202020204" pitchFamily="34" charset="0"/>
              <a:ea typeface="Microsoft Sans Serif" panose="020B0604020202020204" pitchFamily="34" charset="0"/>
            </a:endParaRPr>
          </a:p>
          <a:p>
            <a:pPr algn="r" rtl="1"/>
            <a:endParaRPr lang="fa-IR" dirty="0"/>
          </a:p>
        </p:txBody>
      </p:sp>
    </p:spTree>
    <p:extLst>
      <p:ext uri="{BB962C8B-B14F-4D97-AF65-F5344CB8AC3E}">
        <p14:creationId xmlns:p14="http://schemas.microsoft.com/office/powerpoint/2010/main" val="246956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6E53C7-F441-4A25-F9A5-045D3F9D0F8E}"/>
              </a:ext>
            </a:extLst>
          </p:cNvPr>
          <p:cNvSpPr>
            <a:spLocks noGrp="1"/>
          </p:cNvSpPr>
          <p:nvPr>
            <p:ph idx="1"/>
          </p:nvPr>
        </p:nvSpPr>
        <p:spPr>
          <a:xfrm>
            <a:off x="1842868" y="618978"/>
            <a:ext cx="9510931" cy="5557985"/>
          </a:xfrm>
        </p:spPr>
        <p:txBody>
          <a:bodyPr>
            <a:normAutofit lnSpcReduction="10000"/>
          </a:bodyPr>
          <a:lstStyle/>
          <a:p>
            <a:pPr marL="338455" algn="ctr" rtl="1"/>
            <a:r>
              <a:rPr lang="ar-SA" sz="1800" b="1" kern="0" spc="-10" dirty="0">
                <a:solidFill>
                  <a:srgbClr val="FF0000"/>
                </a:solidFill>
                <a:effectLst/>
                <a:latin typeface="Arial" panose="020B0604020202020204" pitchFamily="34" charset="0"/>
                <a:ea typeface="Arial" panose="020B0604020202020204" pitchFamily="34" charset="0"/>
              </a:rPr>
              <a:t>ویژگی</a:t>
            </a:r>
            <a:r>
              <a:rPr lang="ar-SA" sz="1800" b="1" kern="0" spc="6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ها</a:t>
            </a:r>
            <a:endParaRPr lang="en-US" sz="1800" b="1" kern="0" dirty="0">
              <a:solidFill>
                <a:srgbClr val="FF0000"/>
              </a:solidFill>
              <a:effectLst/>
              <a:latin typeface="Arial" panose="020B0604020202020204" pitchFamily="34" charset="0"/>
              <a:ea typeface="Arial" panose="020B0604020202020204" pitchFamily="34" charset="0"/>
            </a:endParaRPr>
          </a:p>
          <a:p>
            <a:pPr marL="551180" indent="0" algn="r" rtl="1">
              <a:spcBef>
                <a:spcPts val="310"/>
              </a:spcBef>
              <a:spcAft>
                <a:spcPts val="0"/>
              </a:spcAft>
              <a:buNone/>
            </a:pPr>
            <a:r>
              <a:rPr lang="en-US" sz="1800" spc="-50" dirty="0">
                <a:effectLst/>
                <a:latin typeface="Webdings" panose="05030102010509060703" pitchFamily="18" charset="2"/>
                <a:ea typeface="Microsoft Sans Serif" panose="020B0604020202020204" pitchFamily="34" charset="0"/>
                <a:cs typeface="Webdings" panose="05030102010509060703" pitchFamily="18" charset="2"/>
              </a:rPr>
              <a:t>=</a:t>
            </a:r>
            <a:r>
              <a:rPr lang="en-US" sz="1800" spc="-15" dirty="0">
                <a:effectLst/>
                <a:latin typeface="Microsoft Sans Serif" panose="020B0604020202020204" pitchFamily="34" charset="0"/>
                <a:ea typeface="Microsoft Sans Serif" panose="020B0604020202020204" pitchFamily="34" charset="0"/>
              </a:rPr>
              <a:t> </a:t>
            </a:r>
            <a:r>
              <a:rPr lang="ar-SA" sz="1800" spc="-10" dirty="0">
                <a:effectLst/>
                <a:latin typeface="Microsoft Sans Serif" panose="020B0604020202020204" pitchFamily="34" charset="0"/>
                <a:ea typeface="Microsoft Sans Serif" panose="020B0604020202020204" pitchFamily="34" charset="0"/>
              </a:rPr>
              <a:t>پایدار</a:t>
            </a:r>
            <a:endParaRPr lang="en-US" sz="1800" dirty="0">
              <a:effectLst/>
              <a:latin typeface="Microsoft Sans Serif" panose="020B0604020202020204" pitchFamily="34" charset="0"/>
              <a:ea typeface="Microsoft Sans Serif" panose="020B0604020202020204" pitchFamily="34" charset="0"/>
            </a:endParaRPr>
          </a:p>
          <a:p>
            <a:pPr marL="551180" indent="0" algn="r" rtl="1">
              <a:spcBef>
                <a:spcPts val="310"/>
              </a:spcBef>
              <a:spcAft>
                <a:spcPts val="0"/>
              </a:spcAft>
              <a:buNone/>
            </a:pPr>
            <a:r>
              <a:rPr lang="en-US" sz="1800" spc="-50" dirty="0">
                <a:effectLst/>
                <a:latin typeface="Webdings" panose="05030102010509060703" pitchFamily="18" charset="2"/>
                <a:ea typeface="Microsoft Sans Serif" panose="020B0604020202020204" pitchFamily="34" charset="0"/>
                <a:cs typeface="Webdings" panose="05030102010509060703" pitchFamily="18" charset="2"/>
              </a:rPr>
              <a:t>=</a:t>
            </a:r>
            <a:r>
              <a:rPr lang="en-US" sz="1800" spc="115"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کاربردی</a:t>
            </a:r>
            <a:endParaRPr lang="en-US" sz="1800" dirty="0">
              <a:effectLst/>
              <a:latin typeface="Microsoft Sans Serif" panose="020B0604020202020204" pitchFamily="34" charset="0"/>
              <a:ea typeface="Microsoft Sans Serif" panose="020B0604020202020204" pitchFamily="34" charset="0"/>
            </a:endParaRPr>
          </a:p>
          <a:p>
            <a:pPr marL="551180" indent="0" algn="r" rtl="1">
              <a:spcBef>
                <a:spcPts val="315"/>
              </a:spcBef>
              <a:spcAft>
                <a:spcPts val="0"/>
              </a:spcAft>
              <a:buNone/>
            </a:pPr>
            <a:r>
              <a:rPr lang="en-US" sz="1800" spc="-50" dirty="0">
                <a:effectLst/>
                <a:latin typeface="Webdings" panose="05030102010509060703" pitchFamily="18" charset="2"/>
                <a:ea typeface="Microsoft Sans Serif" panose="020B0604020202020204" pitchFamily="34" charset="0"/>
                <a:cs typeface="Webdings" panose="05030102010509060703" pitchFamily="18" charset="2"/>
              </a:rPr>
              <a:t>=</a:t>
            </a:r>
            <a:r>
              <a:rPr lang="en-US" sz="1800" spc="130"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ثبت</a:t>
            </a:r>
            <a:r>
              <a:rPr lang="ar-SA" sz="1800" spc="-20"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انواع</a:t>
            </a:r>
            <a:r>
              <a:rPr lang="ar-SA" sz="1800" spc="-25"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توابع</a:t>
            </a:r>
            <a:r>
              <a:rPr lang="ar-SA" sz="1800" spc="-25"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اثر</a:t>
            </a:r>
            <a:r>
              <a:rPr lang="ar-SA" sz="1800" spc="-25"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انگشت</a:t>
            </a:r>
            <a:endParaRPr lang="en-US" sz="1800" dirty="0">
              <a:effectLst/>
              <a:latin typeface="Microsoft Sans Serif" panose="020B0604020202020204" pitchFamily="34" charset="0"/>
              <a:ea typeface="Microsoft Sans Serif" panose="020B0604020202020204" pitchFamily="34" charset="0"/>
            </a:endParaRPr>
          </a:p>
          <a:p>
            <a:pPr marL="551180" indent="0" algn="r" rtl="1">
              <a:spcBef>
                <a:spcPts val="310"/>
              </a:spcBef>
              <a:spcAft>
                <a:spcPts val="0"/>
              </a:spcAft>
              <a:buNone/>
            </a:pPr>
            <a:r>
              <a:rPr lang="en-US" sz="1800" spc="-50" dirty="0">
                <a:effectLst/>
                <a:latin typeface="Webdings" panose="05030102010509060703" pitchFamily="18" charset="2"/>
                <a:ea typeface="Microsoft Sans Serif" panose="020B0604020202020204" pitchFamily="34" charset="0"/>
                <a:cs typeface="Webdings" panose="05030102010509060703" pitchFamily="18" charset="2"/>
              </a:rPr>
              <a:t>=</a:t>
            </a:r>
            <a:r>
              <a:rPr lang="en-US" sz="1800" spc="65"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تطبیق</a:t>
            </a:r>
            <a:r>
              <a:rPr lang="ar-SA" sz="1800" spc="-65"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اثر</a:t>
            </a:r>
            <a:r>
              <a:rPr lang="ar-SA" sz="1800" spc="-65"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انگشت</a:t>
            </a:r>
            <a:endParaRPr lang="en-US" sz="1800" dirty="0">
              <a:effectLst/>
              <a:latin typeface="Microsoft Sans Serif" panose="020B0604020202020204" pitchFamily="34" charset="0"/>
              <a:ea typeface="Microsoft Sans Serif" panose="020B0604020202020204" pitchFamily="34" charset="0"/>
            </a:endParaRPr>
          </a:p>
          <a:p>
            <a:pPr marL="551180" indent="0" algn="r" rtl="1">
              <a:spcBef>
                <a:spcPts val="310"/>
              </a:spcBef>
              <a:spcAft>
                <a:spcPts val="0"/>
              </a:spcAft>
              <a:buNone/>
            </a:pPr>
            <a:r>
              <a:rPr lang="en-US" sz="1800" spc="-50" dirty="0">
                <a:effectLst/>
                <a:latin typeface="Webdings" panose="05030102010509060703" pitchFamily="18" charset="2"/>
                <a:ea typeface="Microsoft Sans Serif" panose="020B0604020202020204" pitchFamily="34" charset="0"/>
                <a:cs typeface="Webdings" panose="05030102010509060703" pitchFamily="18" charset="2"/>
              </a:rPr>
              <a:t>=</a:t>
            </a:r>
            <a:r>
              <a:rPr lang="en-US" sz="1800" spc="160"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جستجوی</a:t>
            </a:r>
            <a:r>
              <a:rPr lang="ar-SA" sz="1800" spc="-10"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اثر</a:t>
            </a:r>
            <a:r>
              <a:rPr lang="ar-SA" sz="1800" spc="-10"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انگشت</a:t>
            </a:r>
            <a:endParaRPr lang="en-US" sz="1800" dirty="0">
              <a:effectLst/>
              <a:latin typeface="Microsoft Sans Serif" panose="020B0604020202020204" pitchFamily="34" charset="0"/>
              <a:ea typeface="Microsoft Sans Serif" panose="020B0604020202020204" pitchFamily="34" charset="0"/>
            </a:endParaRPr>
          </a:p>
          <a:p>
            <a:pPr marL="109855" indent="0" algn="ctr" rtl="1">
              <a:buNone/>
            </a:pPr>
            <a:r>
              <a:rPr lang="ar-SA" sz="1800" b="1" kern="0" spc="-10" dirty="0">
                <a:solidFill>
                  <a:srgbClr val="FF0000"/>
                </a:solidFill>
                <a:effectLst/>
                <a:latin typeface="Arial" panose="020B0604020202020204" pitchFamily="34" charset="0"/>
                <a:ea typeface="Arial" panose="020B0604020202020204" pitchFamily="34" charset="0"/>
              </a:rPr>
              <a:t>کاربردها</a:t>
            </a:r>
            <a:endParaRPr lang="en-US" sz="1800" b="1" kern="0" dirty="0">
              <a:solidFill>
                <a:srgbClr val="FF0000"/>
              </a:solidFill>
              <a:effectLst/>
              <a:latin typeface="Arial" panose="020B0604020202020204" pitchFamily="34" charset="0"/>
              <a:ea typeface="Arial" panose="020B0604020202020204" pitchFamily="34" charset="0"/>
            </a:endParaRPr>
          </a:p>
          <a:p>
            <a:pPr marL="0" marR="1376045" indent="0" algn="r" rtl="1">
              <a:spcBef>
                <a:spcPts val="310"/>
              </a:spcBef>
              <a:spcAft>
                <a:spcPts val="0"/>
              </a:spcAft>
              <a:buNone/>
            </a:pPr>
            <a:r>
              <a:rPr lang="en-US" sz="1800" spc="-50" dirty="0">
                <a:effectLst/>
                <a:latin typeface="Webdings" panose="05030102010509060703" pitchFamily="18" charset="2"/>
                <a:ea typeface="Microsoft Sans Serif" panose="020B0604020202020204" pitchFamily="34" charset="0"/>
                <a:cs typeface="Webdings" panose="05030102010509060703" pitchFamily="18" charset="2"/>
              </a:rPr>
              <a:t>=</a:t>
            </a:r>
            <a:r>
              <a:rPr lang="en-US" sz="1800" spc="105" dirty="0">
                <a:effectLst/>
                <a:latin typeface="Microsoft Sans Serif" panose="020B0604020202020204" pitchFamily="34" charset="0"/>
                <a:ea typeface="Microsoft Sans Serif" panose="020B0604020202020204" pitchFamily="34" charset="0"/>
              </a:rPr>
              <a:t> </a:t>
            </a:r>
            <a:r>
              <a:rPr lang="ar-SA" sz="1800" spc="-10" dirty="0">
                <a:effectLst/>
                <a:latin typeface="Microsoft Sans Serif" panose="020B0604020202020204" pitchFamily="34" charset="0"/>
                <a:ea typeface="Microsoft Sans Serif" panose="020B0604020202020204" pitchFamily="34" charset="0"/>
              </a:rPr>
              <a:t>استفاده</a:t>
            </a:r>
            <a:r>
              <a:rPr lang="ar-SA" sz="1800" spc="-45" dirty="0">
                <a:effectLst/>
                <a:latin typeface="Microsoft Sans Serif" panose="020B0604020202020204" pitchFamily="34" charset="0"/>
                <a:ea typeface="Microsoft Sans Serif" panose="020B0604020202020204" pitchFamily="34" charset="0"/>
              </a:rPr>
              <a:t> </a:t>
            </a:r>
            <a:r>
              <a:rPr lang="ar-SA" sz="1800" spc="-10" dirty="0">
                <a:effectLst/>
                <a:latin typeface="Microsoft Sans Serif" panose="020B0604020202020204" pitchFamily="34" charset="0"/>
                <a:ea typeface="Microsoft Sans Serif" panose="020B0604020202020204" pitchFamily="34" charset="0"/>
              </a:rPr>
              <a:t>در</a:t>
            </a:r>
            <a:r>
              <a:rPr lang="ar-SA" sz="1800" spc="-40" dirty="0">
                <a:effectLst/>
                <a:latin typeface="Microsoft Sans Serif" panose="020B0604020202020204" pitchFamily="34" charset="0"/>
                <a:ea typeface="Microsoft Sans Serif" panose="020B0604020202020204" pitchFamily="34" charset="0"/>
              </a:rPr>
              <a:t> </a:t>
            </a:r>
            <a:r>
              <a:rPr lang="ar-SA" sz="1800" spc="-10" dirty="0">
                <a:effectLst/>
                <a:latin typeface="Microsoft Sans Serif" panose="020B0604020202020204" pitchFamily="34" charset="0"/>
                <a:ea typeface="Microsoft Sans Serif" panose="020B0604020202020204" pitchFamily="34" charset="0"/>
              </a:rPr>
              <a:t>ماژول</a:t>
            </a:r>
            <a:r>
              <a:rPr lang="ar-SA" sz="1800" spc="-40" dirty="0">
                <a:effectLst/>
                <a:latin typeface="Microsoft Sans Serif" panose="020B0604020202020204" pitchFamily="34" charset="0"/>
                <a:ea typeface="Microsoft Sans Serif" panose="020B0604020202020204" pitchFamily="34" charset="0"/>
              </a:rPr>
              <a:t> </a:t>
            </a:r>
            <a:r>
              <a:rPr lang="ar-SA" sz="1800" spc="-10" dirty="0">
                <a:effectLst/>
                <a:latin typeface="Microsoft Sans Serif" panose="020B0604020202020204" pitchFamily="34" charset="0"/>
                <a:ea typeface="Microsoft Sans Serif" panose="020B0604020202020204" pitchFamily="34" charset="0"/>
              </a:rPr>
              <a:t>های</a:t>
            </a:r>
            <a:r>
              <a:rPr lang="ar-SA" sz="1800" spc="-40" dirty="0">
                <a:effectLst/>
                <a:latin typeface="Microsoft Sans Serif" panose="020B0604020202020204" pitchFamily="34" charset="0"/>
                <a:ea typeface="Microsoft Sans Serif" panose="020B0604020202020204" pitchFamily="34" charset="0"/>
              </a:rPr>
              <a:t> </a:t>
            </a:r>
            <a:r>
              <a:rPr lang="ar-SA" sz="1800" spc="-10" dirty="0">
                <a:effectLst/>
                <a:latin typeface="Microsoft Sans Serif" panose="020B0604020202020204" pitchFamily="34" charset="0"/>
                <a:ea typeface="Microsoft Sans Serif" panose="020B0604020202020204" pitchFamily="34" charset="0"/>
              </a:rPr>
              <a:t>اثر</a:t>
            </a:r>
            <a:r>
              <a:rPr lang="ar-SA" sz="1800" spc="-45" dirty="0">
                <a:effectLst/>
                <a:latin typeface="Microsoft Sans Serif" panose="020B0604020202020204" pitchFamily="34" charset="0"/>
                <a:ea typeface="Microsoft Sans Serif" panose="020B0604020202020204" pitchFamily="34" charset="0"/>
              </a:rPr>
              <a:t> </a:t>
            </a:r>
            <a:r>
              <a:rPr lang="ar-SA" sz="1800" spc="-10" dirty="0">
                <a:effectLst/>
                <a:latin typeface="Microsoft Sans Serif" panose="020B0604020202020204" pitchFamily="34" charset="0"/>
                <a:ea typeface="Microsoft Sans Serif" panose="020B0604020202020204" pitchFamily="34" charset="0"/>
              </a:rPr>
              <a:t>انگشت</a:t>
            </a:r>
            <a:endParaRPr lang="en-US" sz="1800" dirty="0">
              <a:effectLst/>
              <a:latin typeface="Microsoft Sans Serif" panose="020B0604020202020204" pitchFamily="34" charset="0"/>
              <a:ea typeface="Microsoft Sans Serif" panose="020B0604020202020204" pitchFamily="34" charset="0"/>
            </a:endParaRPr>
          </a:p>
          <a:p>
            <a:pPr marR="1419225" algn="r" rtl="1">
              <a:spcBef>
                <a:spcPts val="315"/>
              </a:spcBef>
              <a:spcAft>
                <a:spcPts val="0"/>
              </a:spcAft>
              <a:buFont typeface="Webdings" panose="05030102010509060703" pitchFamily="18" charset="2"/>
              <a:buChar char="="/>
            </a:pPr>
            <a:r>
              <a:rPr lang="ar-SA" sz="1800" dirty="0">
                <a:effectLst/>
                <a:latin typeface="Microsoft Sans Serif" panose="020B0604020202020204" pitchFamily="34" charset="0"/>
                <a:ea typeface="Microsoft Sans Serif" panose="020B0604020202020204" pitchFamily="34" charset="0"/>
              </a:rPr>
              <a:t>سیستم</a:t>
            </a:r>
            <a:r>
              <a:rPr lang="ar-SA" sz="1800" spc="-15"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های</a:t>
            </a:r>
            <a:r>
              <a:rPr lang="ar-SA" sz="1800" spc="-20"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شناسایی</a:t>
            </a:r>
            <a:r>
              <a:rPr lang="ar-SA" sz="1800" spc="-20"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اثر</a:t>
            </a:r>
            <a:r>
              <a:rPr lang="ar-SA" sz="1800" spc="-20"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rPr>
              <a:t>انگشت</a:t>
            </a:r>
            <a:endParaRPr lang="en-US" sz="1800" dirty="0">
              <a:effectLst/>
              <a:latin typeface="Microsoft Sans Serif" panose="020B0604020202020204" pitchFamily="34" charset="0"/>
              <a:ea typeface="Microsoft Sans Serif" panose="020B0604020202020204" pitchFamily="34" charset="0"/>
            </a:endParaRPr>
          </a:p>
          <a:p>
            <a:pPr marL="0" marR="1419225" indent="0" algn="r" rtl="1">
              <a:spcBef>
                <a:spcPts val="315"/>
              </a:spcBef>
              <a:spcAft>
                <a:spcPts val="0"/>
              </a:spcAft>
              <a:buNone/>
            </a:pPr>
            <a:endParaRPr lang="fa-IR" sz="1800" dirty="0">
              <a:latin typeface="Microsoft Sans Serif" panose="020B0604020202020204" pitchFamily="34" charset="0"/>
              <a:ea typeface="Microsoft Sans Serif" panose="020B0604020202020204" pitchFamily="34" charset="0"/>
            </a:endParaRPr>
          </a:p>
          <a:p>
            <a:pPr marR="1419225" algn="ctr" rtl="1">
              <a:spcBef>
                <a:spcPts val="315"/>
              </a:spcBef>
            </a:pPr>
            <a:r>
              <a:rPr lang="fa-IR" sz="2600" b="1" dirty="0">
                <a:solidFill>
                  <a:srgbClr val="FF0000"/>
                </a:solidFill>
                <a:latin typeface="Microsoft Sans Serif" panose="020B0604020202020204" pitchFamily="34" charset="0"/>
                <a:ea typeface="Microsoft Sans Serif" panose="020B0604020202020204" pitchFamily="34" charset="0"/>
                <a:cs typeface="B Lotus" panose="00000400000000000000" pitchFamily="2" charset="-78"/>
              </a:rPr>
              <a:t>ماژول بلوتوث سریال</a:t>
            </a:r>
          </a:p>
          <a:p>
            <a:pPr marL="0" marR="899795" indent="0" algn="just" rtl="1">
              <a:lnSpc>
                <a:spcPct val="123000"/>
              </a:lnSpc>
              <a:spcBef>
                <a:spcPts val="210"/>
              </a:spcBef>
              <a:spcAft>
                <a:spcPts val="0"/>
              </a:spcAft>
              <a:buNone/>
            </a:pPr>
            <a:r>
              <a:rPr lang="fa-IR" sz="2200" spc="-10" dirty="0">
                <a:latin typeface="Microsoft Sans Serif" panose="020B0604020202020204" pitchFamily="34" charset="0"/>
                <a:ea typeface="Microsoft Sans Serif" panose="020B0604020202020204" pitchFamily="34" charset="0"/>
                <a:cs typeface="B Lotus" panose="00000400000000000000" pitchFamily="2" charset="-78"/>
              </a:rPr>
              <a:t>این ماژول نیز یکی دیگر از ماژول ها ارزان قیمت بلوتوث بوده که از نسل دوم بلوتوث پشتیبانی می کند. ماژول در دو حالت </a:t>
            </a:r>
            <a:r>
              <a:rPr lang="en-US" sz="2200" spc="-10" dirty="0">
                <a:latin typeface="Microsoft Sans Serif" panose="020B0604020202020204" pitchFamily="34" charset="0"/>
                <a:ea typeface="Microsoft Sans Serif" panose="020B0604020202020204" pitchFamily="34" charset="0"/>
                <a:cs typeface="B Lotus" panose="00000400000000000000" pitchFamily="2" charset="-78"/>
              </a:rPr>
              <a:t>master slave </a:t>
            </a:r>
            <a:r>
              <a:rPr lang="fa-IR" sz="2200" spc="-10" dirty="0">
                <a:latin typeface="Microsoft Sans Serif" panose="020B0604020202020204" pitchFamily="34" charset="0"/>
                <a:ea typeface="Microsoft Sans Serif" panose="020B0604020202020204" pitchFamily="34" charset="0"/>
                <a:cs typeface="B Lotus" panose="00000400000000000000" pitchFamily="2" charset="-78"/>
              </a:rPr>
              <a:t>قابل استفاده است. به منظور نشان دادن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حاالت</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مختلف</a:t>
            </a:r>
            <a:r>
              <a:rPr lang="ar-SA" sz="22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2200" spc="-10" dirty="0">
                <a:effectLst/>
                <a:latin typeface="Microsoft Sans Serif" panose="020B0604020202020204" pitchFamily="34" charset="0"/>
                <a:ea typeface="Calibri" panose="020F0502020204030204" pitchFamily="34" charset="0"/>
                <a:cs typeface="B Lotus" panose="00000400000000000000" pitchFamily="2" charset="-78"/>
              </a:rPr>
              <a:t> </a:t>
            </a:r>
            <a:r>
              <a:rPr lang="en-US" sz="2200" dirty="0">
                <a:effectLst/>
                <a:latin typeface="Calibri" panose="020F0502020204030204" pitchFamily="34" charset="0"/>
                <a:ea typeface="Calibri" panose="020F0502020204030204" pitchFamily="34" charset="0"/>
                <a:cs typeface="B Lotus" panose="00000400000000000000" pitchFamily="2" charset="-78"/>
              </a:rPr>
              <a:t>LED</a:t>
            </a:r>
            <a:r>
              <a:rPr lang="en-US"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استفاده</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شود</a:t>
            </a:r>
            <a:r>
              <a:rPr lang="en-US" sz="22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در حالت</a:t>
            </a:r>
            <a:r>
              <a:rPr lang="ar-SA" sz="2200" spc="-10" dirty="0">
                <a:effectLst/>
                <a:latin typeface="Microsoft Sans Serif" panose="020B0604020202020204" pitchFamily="34" charset="0"/>
                <a:ea typeface="Calibri" panose="020F0502020204030204" pitchFamily="34" charset="0"/>
                <a:cs typeface="B Lotus" panose="00000400000000000000" pitchFamily="2" charset="-78"/>
              </a:rPr>
              <a:t> </a:t>
            </a:r>
            <a:r>
              <a:rPr lang="en-US" sz="2200" dirty="0">
                <a:effectLst/>
                <a:latin typeface="Calibri" panose="020F0502020204030204" pitchFamily="34" charset="0"/>
                <a:ea typeface="Calibri" panose="020F0502020204030204" pitchFamily="34" charset="0"/>
                <a:cs typeface="B Lotus" panose="00000400000000000000" pitchFamily="2" charset="-78"/>
              </a:rPr>
              <a:t>Slave</a:t>
            </a:r>
            <a:r>
              <a:rPr lang="en-US" sz="22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2200" spc="-10" dirty="0">
                <a:effectLst/>
                <a:latin typeface="Microsoft Sans Serif" panose="020B0604020202020204" pitchFamily="34" charset="0"/>
                <a:ea typeface="Calibri" panose="020F0502020204030204" pitchFamily="34" charset="0"/>
                <a:cs typeface="B Lotus" panose="00000400000000000000" pitchFamily="2" charset="-78"/>
              </a:rPr>
              <a:t> </a:t>
            </a:r>
            <a:r>
              <a:rPr lang="en-US" sz="2200" dirty="0">
                <a:effectLst/>
                <a:latin typeface="Calibri" panose="020F0502020204030204" pitchFamily="34" charset="0"/>
                <a:ea typeface="Calibri" panose="020F0502020204030204" pitchFamily="34" charset="0"/>
                <a:cs typeface="B Lotus" panose="00000400000000000000" pitchFamily="2" charset="-78"/>
              </a:rPr>
              <a:t>LED</a:t>
            </a:r>
            <a:r>
              <a:rPr lang="en-US"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متصل</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پایه</a:t>
            </a:r>
            <a:r>
              <a:rPr lang="ar-SA" sz="22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صورت</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2200" dirty="0">
                <a:effectLst/>
                <a:latin typeface="Microsoft Sans Serif" panose="020B0604020202020204" pitchFamily="34" charset="0"/>
                <a:ea typeface="Microsoft Sans Serif" panose="020B0604020202020204" pitchFamily="34" charset="0"/>
                <a:cs typeface="B Lotus" panose="00000400000000000000" pitchFamily="2" charset="-78"/>
              </a:rPr>
              <a:t>۸۰۰</a:t>
            </a:r>
            <a:r>
              <a:rPr lang="en-US"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میلی</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ثانیه خاموش، </a:t>
            </a:r>
            <a:r>
              <a:rPr lang="en-US" sz="2200" dirty="0">
                <a:effectLst/>
                <a:latin typeface="Microsoft Sans Serif" panose="020B0604020202020204" pitchFamily="34" charset="0"/>
                <a:ea typeface="Microsoft Sans Serif" panose="020B0604020202020204" pitchFamily="34" charset="0"/>
                <a:cs typeface="B Lotus" panose="00000400000000000000" pitchFamily="2" charset="-78"/>
              </a:rPr>
              <a:t>۸۰۰</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 میلی ثانیه روشن خواهد بود و هنگام</a:t>
            </a:r>
            <a:r>
              <a:rPr lang="ar-SA" sz="2200" spc="70" dirty="0">
                <a:effectLst/>
                <a:latin typeface="Microsoft Sans Serif" panose="020B0604020202020204" pitchFamily="34" charset="0"/>
                <a:ea typeface="Calibri" panose="020F0502020204030204" pitchFamily="34" charset="0"/>
                <a:cs typeface="B Lotus" panose="00000400000000000000" pitchFamily="2" charset="-78"/>
              </a:rPr>
              <a:t> </a:t>
            </a:r>
            <a:r>
              <a:rPr lang="en-US" sz="2200" dirty="0">
                <a:effectLst/>
                <a:latin typeface="Calibri" panose="020F0502020204030204" pitchFamily="34" charset="0"/>
                <a:ea typeface="Calibri" panose="020F0502020204030204" pitchFamily="34" charset="0"/>
                <a:cs typeface="B Lotus" panose="00000400000000000000" pitchFamily="2" charset="-78"/>
              </a:rPr>
              <a:t>pair</a:t>
            </a:r>
            <a:r>
              <a:rPr lang="en-US" sz="22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شدن،</a:t>
            </a:r>
            <a:r>
              <a:rPr lang="ar-SA" sz="22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نیز دائم</a:t>
            </a:r>
            <a:r>
              <a:rPr lang="ar-SA" sz="22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روشن</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خواهد</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بود</a:t>
            </a:r>
            <a:r>
              <a:rPr lang="en-US" sz="22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2200" spc="1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برای</a:t>
            </a:r>
            <a:r>
              <a:rPr lang="ar-SA" sz="2200" dirty="0">
                <a:effectLst/>
                <a:latin typeface="Microsoft Sans Serif" panose="020B0604020202020204" pitchFamily="34" charset="0"/>
                <a:ea typeface="Calibri" panose="020F0502020204030204" pitchFamily="34" charset="0"/>
                <a:cs typeface="B Lotus" panose="00000400000000000000" pitchFamily="2" charset="-78"/>
              </a:rPr>
              <a:t> </a:t>
            </a:r>
            <a:r>
              <a:rPr lang="ar-SA" sz="2200" spc="-10" dirty="0">
                <a:effectLst/>
                <a:latin typeface="Microsoft Sans Serif" panose="020B0604020202020204" pitchFamily="34" charset="0"/>
                <a:ea typeface="Microsoft Sans Serif" panose="020B0604020202020204" pitchFamily="34" charset="0"/>
                <a:cs typeface="B Lotus" panose="00000400000000000000" pitchFamily="2" charset="-78"/>
              </a:rPr>
              <a:t>تبادل</a:t>
            </a:r>
            <a:r>
              <a:rPr lang="ar-SA" sz="22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اط</a:t>
            </a:r>
            <a:r>
              <a:rPr lang="fa-IR" sz="220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عات</a:t>
            </a:r>
            <a:r>
              <a:rPr lang="ar-SA" sz="22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بی</a:t>
            </a:r>
            <a:r>
              <a:rPr lang="ar-SA" sz="22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سیم</a:t>
            </a:r>
            <a:r>
              <a:rPr lang="ar-SA" sz="22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22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فواصل</a:t>
            </a:r>
            <a:r>
              <a:rPr lang="ar-SA" sz="22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کوتاه</a:t>
            </a:r>
            <a:r>
              <a:rPr lang="ar-SA" sz="22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مناسب</a:t>
            </a:r>
            <a:r>
              <a:rPr lang="ar-SA" sz="22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ar-SA" sz="22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که</a:t>
            </a:r>
            <a:r>
              <a:rPr lang="ar-SA" sz="22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22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راحتی</a:t>
            </a:r>
            <a:r>
              <a:rPr lang="fa-IR" sz="22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200" spc="-25" dirty="0">
                <a:effectLst/>
                <a:latin typeface="Microsoft Sans Serif" panose="020B0604020202020204" pitchFamily="34" charset="0"/>
                <a:ea typeface="Microsoft Sans Serif" panose="020B0604020202020204" pitchFamily="34" charset="0"/>
                <a:cs typeface="B Lotus" panose="00000400000000000000" pitchFamily="2" charset="-78"/>
              </a:rPr>
              <a:t>می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توان</a:t>
            </a:r>
            <a:r>
              <a:rPr lang="ar-SA" sz="22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22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کامپیوتر</a:t>
            </a:r>
            <a:r>
              <a:rPr lang="ar-SA" sz="22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22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یا</a:t>
            </a:r>
            <a:r>
              <a:rPr lang="ar-SA" sz="22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بین</a:t>
            </a:r>
            <a:r>
              <a:rPr lang="ar-SA" sz="22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دو</a:t>
            </a:r>
            <a:r>
              <a:rPr lang="ar-SA" sz="22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ماژول</a:t>
            </a:r>
            <a:r>
              <a:rPr lang="ar-SA" sz="22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ارتباط</a:t>
            </a:r>
            <a:r>
              <a:rPr lang="ar-SA" sz="22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برقرار</a:t>
            </a:r>
            <a:r>
              <a:rPr lang="ar-SA" sz="22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200" dirty="0">
                <a:effectLst/>
                <a:latin typeface="Microsoft Sans Serif" panose="020B0604020202020204" pitchFamily="34" charset="0"/>
                <a:ea typeface="Microsoft Sans Serif" panose="020B0604020202020204" pitchFamily="34" charset="0"/>
                <a:cs typeface="B Lotus" panose="00000400000000000000" pitchFamily="2" charset="-78"/>
              </a:rPr>
              <a:t>کرد</a:t>
            </a:r>
            <a:r>
              <a:rPr lang="en-US" sz="2200" dirty="0">
                <a:effectLst/>
                <a:latin typeface="Microsoft Sans Serif" panose="020B0604020202020204" pitchFamily="34" charset="0"/>
                <a:ea typeface="Microsoft Sans Serif" panose="020B0604020202020204" pitchFamily="34" charset="0"/>
                <a:cs typeface="B Lotus" panose="00000400000000000000" pitchFamily="2" charset="-78"/>
              </a:rPr>
              <a:t>.</a:t>
            </a:r>
          </a:p>
          <a:p>
            <a:pPr marL="0" marR="1419225" indent="0" algn="r" rtl="1">
              <a:lnSpc>
                <a:spcPct val="200000"/>
              </a:lnSpc>
              <a:spcBef>
                <a:spcPts val="315"/>
              </a:spcBef>
              <a:buNone/>
            </a:pPr>
            <a:endParaRPr lang="fa-IR" sz="1800" spc="-10" dirty="0">
              <a:latin typeface="Microsoft Sans Serif" panose="020B0604020202020204" pitchFamily="34" charset="0"/>
              <a:ea typeface="Microsoft Sans Serif" panose="020B0604020202020204" pitchFamily="34" charset="0"/>
              <a:cs typeface="B Lotus" panose="00000400000000000000" pitchFamily="2" charset="-78"/>
            </a:endParaRPr>
          </a:p>
          <a:p>
            <a:pPr marL="0" marR="1419225" indent="0" algn="r" rtl="1">
              <a:spcBef>
                <a:spcPts val="315"/>
              </a:spcBef>
              <a:spcAft>
                <a:spcPts val="0"/>
              </a:spcAft>
              <a:buNone/>
            </a:pPr>
            <a:endParaRPr lang="fa-IR" sz="1800" dirty="0">
              <a:latin typeface="Microsoft Sans Serif" panose="020B0604020202020204" pitchFamily="34" charset="0"/>
              <a:ea typeface="Microsoft Sans Serif" panose="020B0604020202020204" pitchFamily="34" charset="0"/>
            </a:endParaRPr>
          </a:p>
          <a:p>
            <a:pPr marL="0" marR="1419225" indent="0" algn="r" rtl="1">
              <a:spcBef>
                <a:spcPts val="315"/>
              </a:spcBef>
              <a:spcAft>
                <a:spcPts val="0"/>
              </a:spcAft>
              <a:buNone/>
            </a:pPr>
            <a:endParaRPr lang="en-US" sz="1800" dirty="0">
              <a:effectLst/>
              <a:latin typeface="Microsoft Sans Serif" panose="020B0604020202020204" pitchFamily="34" charset="0"/>
              <a:ea typeface="Microsoft Sans Serif" panose="020B0604020202020204" pitchFamily="34" charset="0"/>
            </a:endParaRPr>
          </a:p>
          <a:p>
            <a:pPr algn="r" rtl="1"/>
            <a:endParaRPr lang="fa-IR" dirty="0"/>
          </a:p>
        </p:txBody>
      </p:sp>
      <p:pic>
        <p:nvPicPr>
          <p:cNvPr id="6" name="Picture 5">
            <a:extLst>
              <a:ext uri="{FF2B5EF4-FFF2-40B4-BE49-F238E27FC236}">
                <a16:creationId xmlns:a16="http://schemas.microsoft.com/office/drawing/2014/main" xmlns="" id="{AC9024DE-AF5E-DBE5-449E-B60503286F75}"/>
              </a:ext>
            </a:extLst>
          </p:cNvPr>
          <p:cNvPicPr>
            <a:picLocks noChangeAspect="1"/>
          </p:cNvPicPr>
          <p:nvPr/>
        </p:nvPicPr>
        <p:blipFill>
          <a:blip r:embed="rId2"/>
          <a:stretch>
            <a:fillRect/>
          </a:stretch>
        </p:blipFill>
        <p:spPr>
          <a:xfrm>
            <a:off x="272336" y="3688007"/>
            <a:ext cx="2475191" cy="2290762"/>
          </a:xfrm>
          <a:prstGeom prst="rect">
            <a:avLst/>
          </a:prstGeom>
        </p:spPr>
      </p:pic>
    </p:spTree>
    <p:extLst>
      <p:ext uri="{BB962C8B-B14F-4D97-AF65-F5344CB8AC3E}">
        <p14:creationId xmlns:p14="http://schemas.microsoft.com/office/powerpoint/2010/main" val="14869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6A27C3-0654-9862-BC6B-782A0F9A2A57}"/>
              </a:ext>
            </a:extLst>
          </p:cNvPr>
          <p:cNvSpPr>
            <a:spLocks noGrp="1"/>
          </p:cNvSpPr>
          <p:nvPr>
            <p:ph idx="1"/>
          </p:nvPr>
        </p:nvSpPr>
        <p:spPr>
          <a:xfrm>
            <a:off x="838200" y="900332"/>
            <a:ext cx="10515600" cy="5276631"/>
          </a:xfrm>
        </p:spPr>
        <p:txBody>
          <a:bodyPr/>
          <a:lstStyle/>
          <a:p>
            <a:pPr algn="ctr" rtl="1"/>
            <a:r>
              <a:rPr lang="fa-IR" sz="2000" b="1" dirty="0">
                <a:solidFill>
                  <a:srgbClr val="FF0000"/>
                </a:solidFill>
                <a:cs typeface="B Lotus" panose="00000400000000000000" pitchFamily="2" charset="-78"/>
              </a:rPr>
              <a:t>ماژول سنسور صوت - سنسور صدا</a:t>
            </a:r>
          </a:p>
          <a:p>
            <a:pPr marL="0" indent="0" algn="just" rtl="1">
              <a:lnSpc>
                <a:spcPct val="200000"/>
              </a:lnSpc>
              <a:buNone/>
            </a:pPr>
            <a:r>
              <a:rPr lang="fa-IR" sz="2000" dirty="0">
                <a:cs typeface="B Lotus" panose="00000400000000000000" pitchFamily="2" charset="-78"/>
              </a:rPr>
              <a:t>این ماژول دارای یک میکروفن خازنی استاندارد است که یک مدار تقویت کننده آپ امپ ترکیب شده است. ولتاژ تغذیه ماژول 3 تا ۲4 ولت و خروجی آن نیز منطبق با سطوح ولتاژ </a:t>
            </a:r>
            <a:r>
              <a:rPr lang="en-US" sz="2000" dirty="0">
                <a:cs typeface="B Lotus" panose="00000400000000000000" pitchFamily="2" charset="-78"/>
              </a:rPr>
              <a:t>TTL </a:t>
            </a:r>
            <a:r>
              <a:rPr lang="fa-IR" sz="2000" dirty="0">
                <a:cs typeface="B Lotus" panose="00000400000000000000" pitchFamily="2" charset="-78"/>
              </a:rPr>
              <a:t>است. ماژول دارای دو </a:t>
            </a:r>
            <a:r>
              <a:rPr lang="en-US" sz="2000" dirty="0">
                <a:cs typeface="B Lotus" panose="00000400000000000000" pitchFamily="2" charset="-78"/>
              </a:rPr>
              <a:t>LED </a:t>
            </a:r>
            <a:r>
              <a:rPr lang="fa-IR" sz="2000" dirty="0">
                <a:cs typeface="B Lotus" panose="00000400000000000000" pitchFamily="2" charset="-78"/>
              </a:rPr>
              <a:t>قرمز است. با اتصال ولتاژ تغذیه به ماژول </a:t>
            </a:r>
            <a:r>
              <a:rPr lang="en-US" sz="2000" dirty="0">
                <a:cs typeface="B Lotus" panose="00000400000000000000" pitchFamily="2" charset="-78"/>
              </a:rPr>
              <a:t>LED </a:t>
            </a:r>
            <a:r>
              <a:rPr lang="fa-IR" sz="2000" dirty="0">
                <a:cs typeface="B Lotus" panose="00000400000000000000" pitchFamily="2" charset="-78"/>
              </a:rPr>
              <a:t>پاور روشن می شود. با افزایش صدای محیط و رسیدن آن به آستانه تنظیم شده، </a:t>
            </a:r>
            <a:r>
              <a:rPr lang="en-US" sz="2000" dirty="0">
                <a:cs typeface="B Lotus" panose="00000400000000000000" pitchFamily="2" charset="-78"/>
              </a:rPr>
              <a:t>LED </a:t>
            </a:r>
            <a:r>
              <a:rPr lang="fa-IR" sz="2000" dirty="0">
                <a:cs typeface="B Lotus" panose="00000400000000000000" pitchFamily="2" charset="-78"/>
              </a:rPr>
              <a:t>دیگر روشن می شود. با استفاده از پتانسیومتر تعبیه شده روی ماژول می توان حساسیت سنسور را تنظیم کرد. از دیگر ویژگی های این ماژول این است که علاوه بر خروجی دیجیتال، دارای یک خروجی آنالوگ نیز است که برای اندازه گیری شدت صوت نیز کمک می کند. </a:t>
            </a:r>
          </a:p>
          <a:p>
            <a:pPr algn="r" rtl="1"/>
            <a:endParaRPr lang="fa-IR" dirty="0"/>
          </a:p>
        </p:txBody>
      </p:sp>
      <p:pic>
        <p:nvPicPr>
          <p:cNvPr id="8" name="Picture 7">
            <a:extLst>
              <a:ext uri="{FF2B5EF4-FFF2-40B4-BE49-F238E27FC236}">
                <a16:creationId xmlns:a16="http://schemas.microsoft.com/office/drawing/2014/main" xmlns="" id="{25BABDCF-1907-CF1E-0AA0-570C3EB83293}"/>
              </a:ext>
            </a:extLst>
          </p:cNvPr>
          <p:cNvPicPr>
            <a:picLocks noChangeAspect="1"/>
          </p:cNvPicPr>
          <p:nvPr/>
        </p:nvPicPr>
        <p:blipFill>
          <a:blip r:embed="rId2"/>
          <a:stretch>
            <a:fillRect/>
          </a:stretch>
        </p:blipFill>
        <p:spPr>
          <a:xfrm>
            <a:off x="983741" y="4214852"/>
            <a:ext cx="2884874" cy="1742816"/>
          </a:xfrm>
          <a:prstGeom prst="rect">
            <a:avLst/>
          </a:prstGeom>
        </p:spPr>
      </p:pic>
    </p:spTree>
    <p:extLst>
      <p:ext uri="{BB962C8B-B14F-4D97-AF65-F5344CB8AC3E}">
        <p14:creationId xmlns:p14="http://schemas.microsoft.com/office/powerpoint/2010/main" val="38342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F4556F-BB13-02A7-F947-6EC3070B3D91}"/>
              </a:ext>
            </a:extLst>
          </p:cNvPr>
          <p:cNvSpPr>
            <a:spLocks noGrp="1"/>
          </p:cNvSpPr>
          <p:nvPr>
            <p:ph type="ctrTitle"/>
          </p:nvPr>
        </p:nvSpPr>
        <p:spPr>
          <a:xfrm>
            <a:off x="1524000" y="668680"/>
            <a:ext cx="9144000" cy="931520"/>
          </a:xfrm>
        </p:spPr>
        <p:txBody>
          <a:bodyPr>
            <a:normAutofit/>
          </a:bodyPr>
          <a:lstStyle/>
          <a:p>
            <a:r>
              <a:rPr lang="fa-IR" dirty="0"/>
              <a:t>ماژول ها و بیوسنسورهای پزشکی</a:t>
            </a:r>
          </a:p>
        </p:txBody>
      </p:sp>
      <p:sp>
        <p:nvSpPr>
          <p:cNvPr id="3" name="Subtitle 2">
            <a:extLst>
              <a:ext uri="{FF2B5EF4-FFF2-40B4-BE49-F238E27FC236}">
                <a16:creationId xmlns:a16="http://schemas.microsoft.com/office/drawing/2014/main" xmlns="" id="{C82A4BF0-3C96-A37B-6442-796004BB6ABF}"/>
              </a:ext>
            </a:extLst>
          </p:cNvPr>
          <p:cNvSpPr>
            <a:spLocks noGrp="1"/>
          </p:cNvSpPr>
          <p:nvPr>
            <p:ph type="subTitle" idx="1"/>
          </p:nvPr>
        </p:nvSpPr>
        <p:spPr>
          <a:xfrm>
            <a:off x="3376247" y="5022166"/>
            <a:ext cx="4886178" cy="1318846"/>
          </a:xfrm>
        </p:spPr>
        <p:txBody>
          <a:bodyPr>
            <a:normAutofit fontScale="92500" lnSpcReduction="10000"/>
          </a:bodyPr>
          <a:lstStyle/>
          <a:p>
            <a:r>
              <a:rPr lang="fa-IR" sz="3500" b="1" dirty="0">
                <a:solidFill>
                  <a:srgbClr val="FF0000"/>
                </a:solidFill>
              </a:rPr>
              <a:t>معاونت غذا ودارو</a:t>
            </a:r>
          </a:p>
          <a:p>
            <a:r>
              <a:rPr lang="fa-IR" b="1" dirty="0">
                <a:solidFill>
                  <a:srgbClr val="FF0000"/>
                </a:solidFill>
              </a:rPr>
              <a:t>مدیریت تجهیزات پزشکی </a:t>
            </a:r>
          </a:p>
          <a:p>
            <a:r>
              <a:rPr lang="fa-IR" dirty="0">
                <a:solidFill>
                  <a:srgbClr val="FF0000"/>
                </a:solidFill>
              </a:rPr>
              <a:t>تابستان 1403</a:t>
            </a:r>
          </a:p>
        </p:txBody>
      </p:sp>
      <p:pic>
        <p:nvPicPr>
          <p:cNvPr id="4" name="Picture 3">
            <a:extLst>
              <a:ext uri="{FF2B5EF4-FFF2-40B4-BE49-F238E27FC236}">
                <a16:creationId xmlns:a16="http://schemas.microsoft.com/office/drawing/2014/main" xmlns="" id="{4696164E-749C-FED0-87F8-9CF96B381846}"/>
              </a:ext>
            </a:extLst>
          </p:cNvPr>
          <p:cNvPicPr>
            <a:picLocks noChangeAspect="1"/>
          </p:cNvPicPr>
          <p:nvPr/>
        </p:nvPicPr>
        <p:blipFill>
          <a:blip r:embed="rId2"/>
          <a:stretch>
            <a:fillRect/>
          </a:stretch>
        </p:blipFill>
        <p:spPr>
          <a:xfrm>
            <a:off x="1315550" y="1835834"/>
            <a:ext cx="4121394" cy="2574388"/>
          </a:xfrm>
          <a:prstGeom prst="rect">
            <a:avLst/>
          </a:prstGeom>
        </p:spPr>
      </p:pic>
      <p:pic>
        <p:nvPicPr>
          <p:cNvPr id="5" name="Picture 4">
            <a:extLst>
              <a:ext uri="{FF2B5EF4-FFF2-40B4-BE49-F238E27FC236}">
                <a16:creationId xmlns:a16="http://schemas.microsoft.com/office/drawing/2014/main" xmlns="" id="{D0901963-392A-9360-1E89-267DCF24F2C2}"/>
              </a:ext>
            </a:extLst>
          </p:cNvPr>
          <p:cNvPicPr>
            <a:picLocks noChangeAspect="1"/>
          </p:cNvPicPr>
          <p:nvPr/>
        </p:nvPicPr>
        <p:blipFill>
          <a:blip r:embed="rId3"/>
          <a:stretch>
            <a:fillRect/>
          </a:stretch>
        </p:blipFill>
        <p:spPr>
          <a:xfrm>
            <a:off x="6201728" y="1987208"/>
            <a:ext cx="4121394" cy="2647950"/>
          </a:xfrm>
          <a:prstGeom prst="rect">
            <a:avLst/>
          </a:prstGeom>
        </p:spPr>
      </p:pic>
    </p:spTree>
    <p:extLst>
      <p:ext uri="{BB962C8B-B14F-4D97-AF65-F5344CB8AC3E}">
        <p14:creationId xmlns:p14="http://schemas.microsoft.com/office/powerpoint/2010/main" val="426930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709294-DA4F-1979-966A-8688B92B0A5B}"/>
              </a:ext>
            </a:extLst>
          </p:cNvPr>
          <p:cNvSpPr>
            <a:spLocks noGrp="1"/>
          </p:cNvSpPr>
          <p:nvPr>
            <p:ph idx="1"/>
          </p:nvPr>
        </p:nvSpPr>
        <p:spPr>
          <a:xfrm>
            <a:off x="838200" y="731520"/>
            <a:ext cx="10515600" cy="5276631"/>
          </a:xfrm>
        </p:spPr>
        <p:txBody>
          <a:bodyPr>
            <a:normAutofit/>
          </a:bodyPr>
          <a:lstStyle/>
          <a:p>
            <a:pPr marL="511810" marR="1854835" algn="ctr" rtl="1">
              <a:lnSpc>
                <a:spcPct val="123000"/>
              </a:lnSpc>
              <a:spcAft>
                <a:spcPts val="0"/>
              </a:spcAft>
            </a:pPr>
            <a:r>
              <a:rPr lang="ar-SA" sz="1800" b="1" kern="0" dirty="0">
                <a:solidFill>
                  <a:srgbClr val="FF0000"/>
                </a:solidFill>
                <a:effectLst/>
                <a:latin typeface="Arial" panose="020B0604020202020204" pitchFamily="34" charset="0"/>
                <a:ea typeface="Arial" panose="020B0604020202020204" pitchFamily="34" charset="0"/>
              </a:rPr>
              <a:t>ماژول سنسور</a:t>
            </a:r>
            <a:r>
              <a:rPr lang="ar-SA" sz="1800" b="1" kern="0" spc="-3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حرکت مادون</a:t>
            </a:r>
            <a:r>
              <a:rPr lang="ar-SA" sz="1800" b="1" kern="0" spc="-4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قرمز</a:t>
            </a:r>
            <a:r>
              <a:rPr lang="ar-SA" sz="1800" b="1" kern="0" spc="-100" dirty="0">
                <a:solidFill>
                  <a:srgbClr val="FF0000"/>
                </a:solidFill>
                <a:effectLst/>
                <a:latin typeface="Arial" panose="020B0604020202020204" pitchFamily="34" charset="0"/>
                <a:ea typeface="Arial" panose="020B0604020202020204" pitchFamily="34" charset="0"/>
              </a:rPr>
              <a:t> </a:t>
            </a:r>
            <a:r>
              <a:rPr lang="en-US" sz="1800" b="1" kern="0" dirty="0">
                <a:solidFill>
                  <a:srgbClr val="FF0000"/>
                </a:solidFill>
                <a:effectLst/>
                <a:latin typeface="Arial" panose="020B0604020202020204" pitchFamily="34" charset="0"/>
                <a:ea typeface="Arial" panose="020B0604020202020204" pitchFamily="34" charset="0"/>
              </a:rPr>
              <a:t>-</a:t>
            </a:r>
            <a:r>
              <a:rPr lang="en-US" sz="1800" b="1" kern="0" spc="-5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تشخیص حرکت</a:t>
            </a:r>
            <a:r>
              <a:rPr lang="ar-SA" sz="1800" b="1" kern="0" spc="-1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بدن</a:t>
            </a:r>
            <a:r>
              <a:rPr lang="ar-SA" sz="1800" b="1" kern="0" spc="-10" dirty="0">
                <a:solidFill>
                  <a:srgbClr val="FF0000"/>
                </a:solidFill>
                <a:effectLst/>
                <a:latin typeface="Arial" panose="020B0604020202020204" pitchFamily="34" charset="0"/>
                <a:ea typeface="Arial" panose="020B0604020202020204" pitchFamily="34" charset="0"/>
              </a:rPr>
              <a:t> </a:t>
            </a:r>
            <a:r>
              <a:rPr lang="en-US" sz="1800" b="1" kern="0" dirty="0">
                <a:solidFill>
                  <a:srgbClr val="FF0000"/>
                </a:solidFill>
                <a:effectLst/>
                <a:latin typeface="Arial" panose="020B0604020202020204" pitchFamily="34" charset="0"/>
                <a:ea typeface="Arial" panose="020B0604020202020204" pitchFamily="34" charset="0"/>
              </a:rPr>
              <a:t>-</a:t>
            </a:r>
            <a:r>
              <a:rPr lang="en-US" sz="1800" b="1" kern="0" spc="-1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آشکار</a:t>
            </a:r>
            <a:r>
              <a:rPr lang="ar-SA" sz="1800" b="1" kern="0" spc="-1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ساز </a:t>
            </a:r>
            <a:r>
              <a:rPr lang="ar-SA" sz="1800" b="1" kern="0" spc="-20" dirty="0">
                <a:solidFill>
                  <a:srgbClr val="FF0000"/>
                </a:solidFill>
                <a:effectLst/>
                <a:latin typeface="Arial" panose="020B0604020202020204" pitchFamily="34" charset="0"/>
                <a:ea typeface="Arial" panose="020B0604020202020204" pitchFamily="34" charset="0"/>
              </a:rPr>
              <a:t>حرکت</a:t>
            </a:r>
            <a:endParaRPr lang="en-US" sz="1800" b="1" kern="0" dirty="0">
              <a:solidFill>
                <a:srgbClr val="FF0000"/>
              </a:solidFill>
              <a:effectLst/>
              <a:latin typeface="Arial" panose="020B0604020202020204" pitchFamily="34" charset="0"/>
              <a:ea typeface="Arial" panose="020B0604020202020204" pitchFamily="34" charset="0"/>
            </a:endParaRPr>
          </a:p>
          <a:p>
            <a:pPr marL="0" indent="0" algn="just" rtl="1">
              <a:buNone/>
            </a:pPr>
            <a:r>
              <a:rPr lang="fa-IR" dirty="0"/>
              <a:t> </a:t>
            </a:r>
            <a:r>
              <a:rPr lang="fa-IR" sz="2000" b="1" dirty="0">
                <a:cs typeface="B Lotus" panose="00000400000000000000" pitchFamily="2" charset="-78"/>
              </a:rPr>
              <a:t>برای تشخیص حرکت بر مبنای نور مادون قرمز ناشی از گرمای موجود در محیط کاربرد دارند. از همین رو استفاده از این سنسور های در سیستم های امنیتی برای تشخیص حرکت انسان یا ورود های غیر مجاز بسیار رایج است. راه اندازی اولیه و کالیبره شدن این سنسورها چیزی در حدود 1۰ تا 6۰ ثانیه به طول می انجامد و در طی این مدت برای تنظیم دقیق نباید در شعاع دید آن ها حرکتی انجام پذیرد. سنسور حرکت مادون قرمز پیروالکتریک یک ماژول موثر، ارزان قیمت و قابل تنظیم برای تشخیص حرکت در محیط است، اندازه کوچک و طراحی فیزیکی این ماژول این امکان را می دهد به راحتی از آن در پروژه ها استفاده کرد. خروجی این سنسور تشخیص حرکت می تواند مستقیما به یکی از پین های دیجیتال آردوینو یا میکروکنترل متصل شود و در صورت تشخیص هر نوع حرکتی توسط سنسور مقدار این پین یک می شود. دو پتانسیومتر موجود بر روی برد این امکان را می دهد تا بتوان حساسیت و زمان انتظار برای ایجاد تاخیر پس از تشخیص </a:t>
            </a:r>
            <a:r>
              <a:rPr lang="ar-SA" sz="2000" b="1" dirty="0">
                <a:cs typeface="B Lotus" panose="00000400000000000000" pitchFamily="2" charset="-78"/>
              </a:rPr>
              <a:t>یک حرکت را تنظیم کرد</a:t>
            </a:r>
            <a:r>
              <a:rPr lang="en-US" sz="2000" b="1" dirty="0">
                <a:cs typeface="B Lotus" panose="00000400000000000000" pitchFamily="2" charset="-78"/>
              </a:rPr>
              <a:t>.</a:t>
            </a:r>
          </a:p>
          <a:p>
            <a:pPr marL="0" indent="0" algn="just" rtl="1">
              <a:buNone/>
            </a:pPr>
            <a:endParaRPr lang="fa-IR" sz="2000" b="1" dirty="0">
              <a:cs typeface="B Lotus" panose="00000400000000000000" pitchFamily="2" charset="-78"/>
            </a:endParaRPr>
          </a:p>
          <a:p>
            <a:pPr algn="r" rtl="1"/>
            <a:endParaRPr lang="fa-IR" dirty="0"/>
          </a:p>
        </p:txBody>
      </p:sp>
      <p:pic>
        <p:nvPicPr>
          <p:cNvPr id="4" name="Image 41">
            <a:extLst>
              <a:ext uri="{FF2B5EF4-FFF2-40B4-BE49-F238E27FC236}">
                <a16:creationId xmlns:a16="http://schemas.microsoft.com/office/drawing/2014/main" xmlns="" id="{28C7FC8D-3554-2B5B-F92A-886932FE7806}"/>
              </a:ext>
            </a:extLst>
          </p:cNvPr>
          <p:cNvPicPr>
            <a:picLocks/>
          </p:cNvPicPr>
          <p:nvPr/>
        </p:nvPicPr>
        <p:blipFill>
          <a:blip r:embed="rId2" cstate="print"/>
          <a:stretch>
            <a:fillRect/>
          </a:stretch>
        </p:blipFill>
        <p:spPr>
          <a:xfrm>
            <a:off x="1502336" y="4009292"/>
            <a:ext cx="2647634" cy="1798858"/>
          </a:xfrm>
          <a:prstGeom prst="rect">
            <a:avLst/>
          </a:prstGeom>
        </p:spPr>
      </p:pic>
    </p:spTree>
    <p:extLst>
      <p:ext uri="{BB962C8B-B14F-4D97-AF65-F5344CB8AC3E}">
        <p14:creationId xmlns:p14="http://schemas.microsoft.com/office/powerpoint/2010/main" val="142290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BBE7820-0C10-9312-F25A-430336ED144D}"/>
              </a:ext>
            </a:extLst>
          </p:cNvPr>
          <p:cNvSpPr>
            <a:spLocks noGrp="1"/>
          </p:cNvSpPr>
          <p:nvPr>
            <p:ph idx="1"/>
          </p:nvPr>
        </p:nvSpPr>
        <p:spPr>
          <a:xfrm>
            <a:off x="838200" y="956603"/>
            <a:ext cx="10515600" cy="5220360"/>
          </a:xfrm>
        </p:spPr>
        <p:txBody>
          <a:bodyPr/>
          <a:lstStyle/>
          <a:p>
            <a:pPr marR="1078865" algn="ctr" rtl="1">
              <a:spcBef>
                <a:spcPts val="5"/>
              </a:spcBef>
              <a:spcAft>
                <a:spcPts val="0"/>
              </a:spcAft>
            </a:pPr>
            <a:r>
              <a:rPr lang="ar-SA" sz="1800" b="1" kern="0" spc="-10" dirty="0">
                <a:solidFill>
                  <a:srgbClr val="FF0000"/>
                </a:solidFill>
                <a:effectLst/>
                <a:latin typeface="Arial" panose="020B0604020202020204" pitchFamily="34" charset="0"/>
                <a:ea typeface="Arial" panose="020B0604020202020204" pitchFamily="34" charset="0"/>
                <a:cs typeface="B Lotus" panose="00000400000000000000" pitchFamily="2" charset="-78"/>
              </a:rPr>
              <a:t>ماژول</a:t>
            </a:r>
            <a:r>
              <a:rPr lang="ar-SA" sz="1800" b="1" kern="0" spc="60" dirty="0">
                <a:solidFill>
                  <a:srgbClr val="FF0000"/>
                </a:solidFill>
                <a:effectLst/>
                <a:latin typeface="Arial" panose="020B0604020202020204" pitchFamily="34" charset="0"/>
                <a:ea typeface="Arial" panose="020B0604020202020204" pitchFamily="34" charset="0"/>
                <a:cs typeface="B Lotus" panose="00000400000000000000" pitchFamily="2" charset="-78"/>
              </a:rPr>
              <a:t> </a:t>
            </a:r>
            <a:r>
              <a:rPr lang="ar-SA" sz="1800" b="1" kern="0" dirty="0">
                <a:solidFill>
                  <a:srgbClr val="FF0000"/>
                </a:solidFill>
                <a:effectLst/>
                <a:latin typeface="Arial" panose="020B0604020202020204" pitchFamily="34" charset="0"/>
                <a:ea typeface="Arial" panose="020B0604020202020204" pitchFamily="34" charset="0"/>
                <a:cs typeface="B Lotus" panose="00000400000000000000" pitchFamily="2" charset="-78"/>
              </a:rPr>
              <a:t>سنسور</a:t>
            </a:r>
            <a:r>
              <a:rPr lang="ar-SA" sz="1800" b="1" kern="0" spc="55" dirty="0">
                <a:solidFill>
                  <a:srgbClr val="FF0000"/>
                </a:solidFill>
                <a:effectLst/>
                <a:latin typeface="Arial" panose="020B0604020202020204" pitchFamily="34" charset="0"/>
                <a:ea typeface="Arial" panose="020B0604020202020204" pitchFamily="34" charset="0"/>
                <a:cs typeface="B Lotus" panose="00000400000000000000" pitchFamily="2" charset="-78"/>
              </a:rPr>
              <a:t> </a:t>
            </a:r>
            <a:r>
              <a:rPr lang="ar-SA" sz="1800" b="1" kern="0" dirty="0">
                <a:solidFill>
                  <a:srgbClr val="FF0000"/>
                </a:solidFill>
                <a:effectLst/>
                <a:latin typeface="Arial" panose="020B0604020202020204" pitchFamily="34" charset="0"/>
                <a:ea typeface="Arial" panose="020B0604020202020204" pitchFamily="34" charset="0"/>
                <a:cs typeface="B Lotus" panose="00000400000000000000" pitchFamily="2" charset="-78"/>
              </a:rPr>
              <a:t>ضربه</a:t>
            </a:r>
            <a:endParaRPr lang="en-US" sz="1800" b="1" kern="0" dirty="0">
              <a:solidFill>
                <a:srgbClr val="FF0000"/>
              </a:solidFill>
              <a:effectLst/>
              <a:latin typeface="Arial" panose="020B0604020202020204" pitchFamily="34" charset="0"/>
              <a:ea typeface="Arial" panose="020B0604020202020204" pitchFamily="34" charset="0"/>
              <a:cs typeface="B Lotus" panose="00000400000000000000" pitchFamily="2" charset="-78"/>
            </a:endParaRPr>
          </a:p>
          <a:p>
            <a:pPr marL="0" marR="1079500" indent="0" algn="r" rtl="1">
              <a:lnSpc>
                <a:spcPct val="200000"/>
              </a:lnSpc>
              <a:buNone/>
            </a:pP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20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ماژول</a:t>
            </a:r>
            <a:r>
              <a:rPr lang="ar-SA" sz="20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با</a:t>
            </a:r>
            <a:r>
              <a:rPr lang="ar-SA" sz="20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استفاده</a:t>
            </a:r>
            <a:r>
              <a:rPr lang="ar-SA" sz="20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20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المان</a:t>
            </a:r>
            <a:r>
              <a:rPr lang="ar-SA" sz="20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پ</a:t>
            </a:r>
            <a:r>
              <a:rPr lang="fa-IR" sz="2000" dirty="0">
                <a:effectLst/>
                <a:latin typeface="Microsoft Sans Serif" panose="020B0604020202020204" pitchFamily="34" charset="0"/>
                <a:ea typeface="Microsoft Sans Serif" panose="020B0604020202020204" pitchFamily="34" charset="0"/>
                <a:cs typeface="B Lotus" panose="00000400000000000000" pitchFamily="2" charset="-78"/>
              </a:rPr>
              <a:t>یز</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والکتریک</a:t>
            </a:r>
            <a:r>
              <a:rPr lang="ar-SA" sz="20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عمل</a:t>
            </a:r>
            <a:r>
              <a:rPr lang="ar-SA" sz="20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20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کند</a:t>
            </a:r>
            <a:r>
              <a:rPr lang="ar-SA" sz="20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dirty="0">
                <a:effectLst/>
                <a:latin typeface="Microsoft Sans Serif" panose="020B0604020202020204" pitchFamily="34" charset="0"/>
                <a:ea typeface="Microsoft Sans Serif" panose="020B0604020202020204" pitchFamily="34" charset="0"/>
                <a:cs typeface="B Lotus" panose="00000400000000000000" pitchFamily="2" charset="-78"/>
              </a:rPr>
              <a:t>و حساس به شوک یا لرزش است که وقتی شوک یا لرزشی را دریافت </a:t>
            </a:r>
            <a:r>
              <a:rPr lang="ar-SA" sz="2000" spc="-25"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20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کند</a:t>
            </a:r>
            <a:r>
              <a:rPr lang="ar-SA" sz="20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پین</a:t>
            </a:r>
            <a:r>
              <a:rPr lang="ar-SA" sz="20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سیگنال</a:t>
            </a:r>
            <a:r>
              <a:rPr lang="ar-SA" sz="20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آن</a:t>
            </a:r>
            <a:r>
              <a:rPr lang="en-US" sz="2000" spc="-10" dirty="0">
                <a:effectLst/>
                <a:latin typeface="Calibri" panose="020F0502020204030204" pitchFamily="34" charset="0"/>
                <a:ea typeface="Microsoft Sans Serif" panose="020B0604020202020204" pitchFamily="34" charset="0"/>
                <a:cs typeface="B Lotus" panose="00000400000000000000" pitchFamily="2" charset="-78"/>
              </a:rPr>
              <a:t>High</a:t>
            </a:r>
            <a:r>
              <a:rPr lang="en-US" sz="20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20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شود</a:t>
            </a:r>
            <a:r>
              <a:rPr lang="en-US" sz="2000" spc="-1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20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20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صنعت</a:t>
            </a:r>
            <a:r>
              <a:rPr lang="ar-SA" sz="20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20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20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effectLst/>
                <a:latin typeface="Microsoft Sans Serif" panose="020B0604020202020204" pitchFamily="34" charset="0"/>
                <a:ea typeface="Microsoft Sans Serif" panose="020B0604020202020204" pitchFamily="34" charset="0"/>
                <a:cs typeface="B Lotus" panose="00000400000000000000" pitchFamily="2" charset="-78"/>
              </a:rPr>
              <a:t>سنسور</a:t>
            </a:r>
            <a:r>
              <a:rPr lang="fa-IR" sz="2000" spc="-10" dirty="0">
                <a:effectLst/>
                <a:latin typeface="Microsoft Sans Serif" panose="020B0604020202020204" pitchFamily="34" charset="0"/>
                <a:ea typeface="Microsoft Sans Serif" panose="020B0604020202020204" pitchFamily="34" charset="0"/>
                <a:cs typeface="B Lotus" panose="00000400000000000000" pitchFamily="2" charset="-78"/>
              </a:rPr>
              <a:t> در شناسایی ضربات مضر وارد بر موتور ماشین استفاده می شود. می توان از این سنسور برای تشخیص ضربه در ربات خود به همراه بردهای آردوینو استفاده کرد. پایه های اتصالی ماژول سنسور ضربه در شکل1 نشان داده شده است</a:t>
            </a:r>
            <a:r>
              <a:rPr lang="fa-IR" sz="2000" spc="-1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000" spc="-10" dirty="0">
                <a:latin typeface="Microsoft Sans Serif" panose="020B0604020202020204" pitchFamily="34" charset="0"/>
                <a:ea typeface="Microsoft Sans Serif" panose="020B0604020202020204" pitchFamily="34" charset="0"/>
                <a:cs typeface="B Lotus" panose="00000400000000000000" pitchFamily="2" charset="-78"/>
              </a:rPr>
              <a:t> این دستگاه به صورت یک سوییچ پیکربندی شده است که در حالت عادی باز است</a:t>
            </a:r>
            <a:r>
              <a:rPr lang="en-US" sz="2000" spc="-1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000" spc="-10" dirty="0">
                <a:latin typeface="Microsoft Sans Serif" panose="020B0604020202020204" pitchFamily="34" charset="0"/>
                <a:ea typeface="Microsoft Sans Serif" panose="020B0604020202020204" pitchFamily="34" charset="0"/>
                <a:cs typeface="B Lotus" panose="00000400000000000000" pitchFamily="2" charset="-78"/>
              </a:rPr>
              <a:t> در هنگام شوک و ضربه این سوئیچ پیامی</a:t>
            </a:r>
            <a:r>
              <a:rPr lang="fa-IR" sz="2000" spc="-1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000" spc="-10" dirty="0">
                <a:latin typeface="Microsoft Sans Serif" panose="020B0604020202020204" pitchFamily="34" charset="0"/>
                <a:ea typeface="Microsoft Sans Serif" panose="020B0604020202020204" pitchFamily="34" charset="0"/>
                <a:cs typeface="B Lotus" panose="00000400000000000000" pitchFamily="2" charset="-78"/>
              </a:rPr>
              <a:t>را ارسال می کند</a:t>
            </a:r>
            <a:r>
              <a:rPr lang="en-US" sz="2000" spc="-10" dirty="0">
                <a:latin typeface="Microsoft Sans Serif" panose="020B0604020202020204" pitchFamily="34" charset="0"/>
                <a:ea typeface="Microsoft Sans Serif" panose="020B0604020202020204" pitchFamily="34" charset="0"/>
                <a:cs typeface="B Lotus" panose="00000400000000000000" pitchFamily="2" charset="-78"/>
              </a:rPr>
              <a:t>.</a:t>
            </a:r>
          </a:p>
          <a:p>
            <a:pPr marL="0" marR="1079500" indent="0" algn="r" rtl="1">
              <a:lnSpc>
                <a:spcPct val="200000"/>
              </a:lnSpc>
              <a:buNone/>
            </a:pPr>
            <a:endParaRPr lang="en-US" sz="1800" dirty="0">
              <a:effectLst/>
              <a:latin typeface="Microsoft Sans Serif" panose="020B0604020202020204" pitchFamily="34" charset="0"/>
              <a:ea typeface="Microsoft Sans Serif" panose="020B0604020202020204" pitchFamily="34" charset="0"/>
            </a:endParaRPr>
          </a:p>
          <a:p>
            <a:pPr marL="0" marR="1079500" indent="0" algn="r" rtl="1">
              <a:lnSpc>
                <a:spcPct val="200000"/>
              </a:lnSpc>
              <a:buNone/>
            </a:pPr>
            <a:endParaRPr lang="fa-IR" sz="2000" spc="-1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0" marR="1079500" indent="0" algn="r" rtl="1">
              <a:lnSpc>
                <a:spcPts val="1500"/>
              </a:lnSpc>
              <a:buNone/>
            </a:pP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p:txBody>
      </p:sp>
      <p:pic>
        <p:nvPicPr>
          <p:cNvPr id="4" name="Picture 3">
            <a:extLst>
              <a:ext uri="{FF2B5EF4-FFF2-40B4-BE49-F238E27FC236}">
                <a16:creationId xmlns:a16="http://schemas.microsoft.com/office/drawing/2014/main" xmlns="" id="{B939630D-5771-1156-5B05-61B8CA0BF0C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939631" y="4188987"/>
            <a:ext cx="2097206" cy="2304415"/>
          </a:xfrm>
          <a:prstGeom prst="rect">
            <a:avLst/>
          </a:prstGeom>
        </p:spPr>
      </p:pic>
      <p:pic>
        <p:nvPicPr>
          <p:cNvPr id="5" name="Picture 4">
            <a:extLst>
              <a:ext uri="{FF2B5EF4-FFF2-40B4-BE49-F238E27FC236}">
                <a16:creationId xmlns:a16="http://schemas.microsoft.com/office/drawing/2014/main" xmlns="" id="{49A1BBCA-3B9F-E8F9-04E8-5E0F3791A88E}"/>
              </a:ext>
            </a:extLst>
          </p:cNvPr>
          <p:cNvPicPr>
            <a:picLocks noChangeAspect="1"/>
          </p:cNvPicPr>
          <p:nvPr/>
        </p:nvPicPr>
        <p:blipFill>
          <a:blip r:embed="rId4"/>
          <a:stretch>
            <a:fillRect/>
          </a:stretch>
        </p:blipFill>
        <p:spPr>
          <a:xfrm>
            <a:off x="3428636" y="4633961"/>
            <a:ext cx="2999492" cy="1859441"/>
          </a:xfrm>
          <a:prstGeom prst="rect">
            <a:avLst/>
          </a:prstGeom>
        </p:spPr>
      </p:pic>
    </p:spTree>
    <p:extLst>
      <p:ext uri="{BB962C8B-B14F-4D97-AF65-F5344CB8AC3E}">
        <p14:creationId xmlns:p14="http://schemas.microsoft.com/office/powerpoint/2010/main" val="1518078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C717E4-7300-0C3F-93D2-4A42517B9F3F}"/>
              </a:ext>
            </a:extLst>
          </p:cNvPr>
          <p:cNvSpPr>
            <a:spLocks noGrp="1"/>
          </p:cNvSpPr>
          <p:nvPr>
            <p:ph idx="1"/>
          </p:nvPr>
        </p:nvSpPr>
        <p:spPr>
          <a:xfrm>
            <a:off x="838200" y="1139483"/>
            <a:ext cx="10515600" cy="5037480"/>
          </a:xfrm>
        </p:spPr>
        <p:txBody>
          <a:bodyPr/>
          <a:lstStyle/>
          <a:p>
            <a:pPr marR="1056005" algn="ctr" rtl="1"/>
            <a:r>
              <a:rPr lang="ar-SA" b="1" kern="0" spc="-25" dirty="0">
                <a:solidFill>
                  <a:srgbClr val="FF0000"/>
                </a:solidFill>
                <a:effectLst/>
                <a:latin typeface="Arial" panose="020B0604020202020204" pitchFamily="34" charset="0"/>
                <a:ea typeface="Arial" panose="020B0604020202020204" pitchFamily="34" charset="0"/>
              </a:rPr>
              <a:t>برد</a:t>
            </a:r>
            <a:r>
              <a:rPr lang="ar-SA" b="1" kern="0" spc="60" dirty="0">
                <a:solidFill>
                  <a:srgbClr val="FF0000"/>
                </a:solidFill>
                <a:effectLst/>
                <a:latin typeface="Arial" panose="020B0604020202020204" pitchFamily="34" charset="0"/>
                <a:ea typeface="Arial" panose="020B0604020202020204" pitchFamily="34" charset="0"/>
              </a:rPr>
              <a:t> </a:t>
            </a:r>
            <a:r>
              <a:rPr lang="ar-SA" b="1" kern="0" dirty="0">
                <a:solidFill>
                  <a:srgbClr val="FF0000"/>
                </a:solidFill>
                <a:effectLst/>
                <a:latin typeface="Arial" panose="020B0604020202020204" pitchFamily="34" charset="0"/>
                <a:ea typeface="Arial" panose="020B0604020202020204" pitchFamily="34" charset="0"/>
              </a:rPr>
              <a:t>کاربردی</a:t>
            </a:r>
            <a:r>
              <a:rPr lang="ar-SA" b="1" kern="0" spc="60" dirty="0">
                <a:solidFill>
                  <a:srgbClr val="FF0000"/>
                </a:solidFill>
                <a:effectLst/>
                <a:latin typeface="Arial" panose="020B0604020202020204" pitchFamily="34" charset="0"/>
                <a:ea typeface="Arial" panose="020B0604020202020204" pitchFamily="34" charset="0"/>
              </a:rPr>
              <a:t> </a:t>
            </a:r>
            <a:r>
              <a:rPr lang="ar-SA" b="1" kern="0" dirty="0">
                <a:solidFill>
                  <a:srgbClr val="FF0000"/>
                </a:solidFill>
                <a:effectLst/>
                <a:latin typeface="Arial" panose="020B0604020202020204" pitchFamily="34" charset="0"/>
                <a:ea typeface="Arial" panose="020B0604020202020204" pitchFamily="34" charset="0"/>
              </a:rPr>
              <a:t>بلوتوث</a:t>
            </a:r>
            <a:r>
              <a:rPr lang="ar-SA" b="1" kern="0" spc="55" dirty="0">
                <a:solidFill>
                  <a:srgbClr val="FF0000"/>
                </a:solidFill>
                <a:effectLst/>
                <a:latin typeface="Arial" panose="020B0604020202020204" pitchFamily="34" charset="0"/>
                <a:ea typeface="Arial" panose="020B0604020202020204" pitchFamily="34" charset="0"/>
              </a:rPr>
              <a:t> </a:t>
            </a:r>
            <a:r>
              <a:rPr lang="ar-SA" b="1" kern="0" dirty="0">
                <a:solidFill>
                  <a:srgbClr val="FF0000"/>
                </a:solidFill>
                <a:effectLst/>
                <a:latin typeface="Arial" panose="020B0604020202020204" pitchFamily="34" charset="0"/>
                <a:ea typeface="Arial" panose="020B0604020202020204" pitchFamily="34" charset="0"/>
              </a:rPr>
              <a:t>رله</a:t>
            </a:r>
            <a:endParaRPr lang="en-US" b="1" kern="0" dirty="0">
              <a:solidFill>
                <a:srgbClr val="FF0000"/>
              </a:solidFill>
              <a:effectLst/>
              <a:latin typeface="Arial" panose="020B0604020202020204" pitchFamily="34" charset="0"/>
              <a:ea typeface="Arial" panose="020B0604020202020204" pitchFamily="34" charset="0"/>
            </a:endParaRPr>
          </a:p>
          <a:p>
            <a:pPr marL="0" marR="1079500" indent="0" algn="just" rtl="1">
              <a:lnSpc>
                <a:spcPct val="125000"/>
              </a:lnSpc>
              <a:spcBef>
                <a:spcPts val="310"/>
              </a:spcBef>
              <a:spcAft>
                <a:spcPts val="0"/>
              </a:spcAft>
              <a:buNone/>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برد کاربردی بلوتوث رله یک مدار کامل جهت کنترل انواع وسایل </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برقی</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طریق</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درگاه</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بلوتوث</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برد</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دارای</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۵</a:t>
            </a:r>
            <a:r>
              <a:rPr lang="en-US"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خروجی</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رله</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4</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خروجی دیجیتال است که می توان از طریق گوشی موبایل، </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لپ</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تاپ</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یا</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تبلت</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توسط</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نرم</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افزار</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طراحی</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شده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دستگاه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متصل</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شده و خاموش و روشن کردن دستگاه های مختلف را کنترل کند</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یکی</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ویژگی</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بارز</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برد</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کاربردی</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بلوتوث</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رله</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وجود</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تایمر</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دقیق</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جهت</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زمانبندی</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خاموش</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روشن</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شدن</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خودکار</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وسایل</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همچنین</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سنسور</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دمای</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دیجیتال</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a:effectLst/>
                <a:latin typeface="Calibri" panose="020F0502020204030204" pitchFamily="34" charset="0"/>
                <a:ea typeface="Microsoft Sans Serif" panose="020B0604020202020204" pitchFamily="34" charset="0"/>
                <a:cs typeface="B Lotus" panose="00000400000000000000" pitchFamily="2" charset="-78"/>
              </a:rPr>
              <a:t>DS18b20</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جهت</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تشخیص </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دمای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محیط</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روی</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برد</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قرار</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داده</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شده</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تمامی</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تنظیمات</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راحتی</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طریق</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نرم</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افزار</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همراه</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برد</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امکانپذیر</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p>
          <a:p>
            <a:pPr marR="1055370" algn="ctr" rtl="1">
              <a:spcBef>
                <a:spcPts val="860"/>
              </a:spcBef>
              <a:spcAft>
                <a:spcPts val="0"/>
              </a:spcAft>
            </a:pPr>
            <a:r>
              <a:rPr lang="ar-SA" sz="1800" b="1" kern="0" spc="-10" dirty="0">
                <a:solidFill>
                  <a:srgbClr val="FF0000"/>
                </a:solidFill>
                <a:effectLst/>
                <a:latin typeface="Arial" panose="020B0604020202020204" pitchFamily="34" charset="0"/>
                <a:ea typeface="Arial" panose="020B0604020202020204" pitchFamily="34" charset="0"/>
              </a:rPr>
              <a:t>کاربردها</a:t>
            </a:r>
            <a:endParaRPr lang="en-US" sz="1800" b="1" kern="0" dirty="0">
              <a:solidFill>
                <a:srgbClr val="FF0000"/>
              </a:solidFill>
              <a:effectLst/>
              <a:latin typeface="Arial" panose="020B0604020202020204" pitchFamily="34" charset="0"/>
              <a:ea typeface="Arial" panose="020B0604020202020204" pitchFamily="34" charset="0"/>
            </a:endParaRPr>
          </a:p>
          <a:p>
            <a:pPr marL="130810" marR="1079500" algn="just" rtl="1">
              <a:lnSpc>
                <a:spcPct val="125000"/>
              </a:lnSpc>
              <a:spcBef>
                <a:spcPts val="310"/>
              </a:spcBef>
              <a:spcAft>
                <a:spcPts val="0"/>
              </a:spcAft>
            </a:pP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استفاده به عنوان تایمر هوشمند با قابلیت کنترل از طریق بلوتوث </a:t>
            </a:r>
            <a:endParaRPr lang="fa-IR"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130810" marR="1079500" algn="just" rtl="1">
              <a:lnSpc>
                <a:spcPct val="125000"/>
              </a:lnSpc>
              <a:spcBef>
                <a:spcPts val="310"/>
              </a:spcBef>
              <a:spcAft>
                <a:spcPts val="0"/>
              </a:spcAft>
            </a:pP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استفاده در پروژه هاي هوشمندسازي خانه و سایر مصارف کنترلي </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p>
          <a:p>
            <a:pPr marL="130810" marR="1079500" algn="just" rtl="1">
              <a:lnSpc>
                <a:spcPct val="125000"/>
              </a:lnSpc>
              <a:spcBef>
                <a:spcPts val="310"/>
              </a:spcBef>
              <a:spcAft>
                <a:spcPts val="0"/>
              </a:spcAft>
            </a:pP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در محیط هاي صنعتي به عنوان دستگاه هاي کنترلي مانند </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PLC</a:t>
            </a:r>
          </a:p>
          <a:p>
            <a:pPr marL="130175" algn="r" rtl="1">
              <a:lnSpc>
                <a:spcPts val="1175"/>
              </a:lnSpc>
            </a:pP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کنترل و هوشمند سازی لوازم خانگی</a:t>
            </a:r>
            <a:endParaRPr lang="en-US"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130810" algn="r" rtl="1">
              <a:spcBef>
                <a:spcPts val="315"/>
              </a:spcBef>
              <a:spcAft>
                <a:spcPts val="0"/>
              </a:spcAft>
            </a:pP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کنترل ربات</a:t>
            </a:r>
            <a:endParaRPr lang="en-US"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0" indent="0" algn="r" rtl="1">
              <a:buNone/>
            </a:pPr>
            <a:endParaRPr lang="fa-IR" dirty="0"/>
          </a:p>
        </p:txBody>
      </p:sp>
    </p:spTree>
    <p:extLst>
      <p:ext uri="{BB962C8B-B14F-4D97-AF65-F5344CB8AC3E}">
        <p14:creationId xmlns:p14="http://schemas.microsoft.com/office/powerpoint/2010/main" val="1999086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9B7EC7-3003-F86E-CD17-B4C16622C3D6}"/>
              </a:ext>
            </a:extLst>
          </p:cNvPr>
          <p:cNvSpPr>
            <a:spLocks noGrp="1"/>
          </p:cNvSpPr>
          <p:nvPr>
            <p:ph idx="1"/>
          </p:nvPr>
        </p:nvSpPr>
        <p:spPr>
          <a:xfrm>
            <a:off x="838200" y="787791"/>
            <a:ext cx="10515600" cy="5389172"/>
          </a:xfrm>
        </p:spPr>
        <p:txBody>
          <a:bodyPr/>
          <a:lstStyle/>
          <a:p>
            <a:pPr marL="976630" algn="ctr" rtl="1">
              <a:spcBef>
                <a:spcPts val="5"/>
              </a:spcBef>
              <a:spcAft>
                <a:spcPts val="0"/>
              </a:spcAft>
            </a:pPr>
            <a:r>
              <a:rPr lang="ar-SA" sz="1800" b="1" kern="0" spc="-10" dirty="0">
                <a:solidFill>
                  <a:srgbClr val="FF0000"/>
                </a:solidFill>
                <a:effectLst/>
                <a:latin typeface="Arial" panose="020B0604020202020204" pitchFamily="34" charset="0"/>
                <a:ea typeface="Arial" panose="020B0604020202020204" pitchFamily="34" charset="0"/>
              </a:rPr>
              <a:t>ماژول</a:t>
            </a:r>
            <a:r>
              <a:rPr lang="ar-SA" sz="1800" b="1" kern="0" spc="1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سنسور</a:t>
            </a:r>
            <a:r>
              <a:rPr lang="ar-SA" sz="1800" b="1" kern="0" spc="1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سیگنال</a:t>
            </a:r>
            <a:r>
              <a:rPr lang="ar-SA" sz="1800" b="1" kern="0" spc="1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عصب</a:t>
            </a:r>
            <a:r>
              <a:rPr lang="ar-SA" sz="1800" b="1" kern="0" spc="1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و</a:t>
            </a:r>
            <a:r>
              <a:rPr lang="ar-SA" sz="1800" b="1" kern="0" spc="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عضله</a:t>
            </a:r>
            <a:r>
              <a:rPr lang="ar-SA" sz="1800" b="1" kern="0" spc="10" dirty="0">
                <a:solidFill>
                  <a:srgbClr val="FF0000"/>
                </a:solidFill>
                <a:effectLst/>
                <a:latin typeface="Arial" panose="020B0604020202020204" pitchFamily="34" charset="0"/>
                <a:ea typeface="Arial" panose="020B0604020202020204" pitchFamily="34" charset="0"/>
              </a:rPr>
              <a:t> </a:t>
            </a:r>
            <a:r>
              <a:rPr lang="en-US" sz="1800" b="1" kern="0" dirty="0">
                <a:solidFill>
                  <a:srgbClr val="FF0000"/>
                </a:solidFill>
                <a:effectLst/>
                <a:latin typeface="Arial" panose="020B0604020202020204" pitchFamily="34" charset="0"/>
                <a:ea typeface="Arial" panose="020B0604020202020204" pitchFamily="34" charset="0"/>
              </a:rPr>
              <a:t>-</a:t>
            </a:r>
            <a:r>
              <a:rPr lang="en-US" sz="1800" b="1" kern="0" spc="1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سنسور</a:t>
            </a:r>
            <a:r>
              <a:rPr lang="ar-SA" sz="1800" b="1" kern="0" spc="55" dirty="0">
                <a:solidFill>
                  <a:srgbClr val="FF0000"/>
                </a:solidFill>
                <a:effectLst/>
                <a:latin typeface="Arial" panose="020B0604020202020204" pitchFamily="34" charset="0"/>
                <a:ea typeface="Arial" panose="020B0604020202020204" pitchFamily="34" charset="0"/>
                <a:cs typeface="Calibri" panose="020F0502020204030204" pitchFamily="34" charset="0"/>
              </a:rPr>
              <a:t> </a:t>
            </a:r>
            <a:r>
              <a:rPr lang="en-US" sz="1800" b="1" kern="0" dirty="0">
                <a:solidFill>
                  <a:srgbClr val="FF0000"/>
                </a:solidFill>
                <a:effectLst/>
                <a:latin typeface="Calibri" panose="020F0502020204030204" pitchFamily="34" charset="0"/>
                <a:ea typeface="Arial" panose="020B0604020202020204" pitchFamily="34" charset="0"/>
              </a:rPr>
              <a:t>EMG</a:t>
            </a:r>
            <a:endParaRPr lang="en-US" sz="1800" b="1" kern="0" dirty="0">
              <a:solidFill>
                <a:srgbClr val="FF0000"/>
              </a:solidFill>
              <a:effectLst/>
              <a:latin typeface="Arial" panose="020B0604020202020204" pitchFamily="34" charset="0"/>
              <a:ea typeface="Arial" panose="020B0604020202020204" pitchFamily="34" charset="0"/>
            </a:endParaRPr>
          </a:p>
          <a:p>
            <a:pPr marL="311150" marR="1079500" indent="0" algn="r" rtl="1">
              <a:lnSpc>
                <a:spcPct val="200000"/>
              </a:lnSpc>
              <a:spcBef>
                <a:spcPts val="235"/>
              </a:spcBef>
              <a:spcAft>
                <a:spcPts val="0"/>
              </a:spcAft>
              <a:buNone/>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از دیرباز اندازه گیری فعالیت ماهیجه با شناسایی پتانسیل الکتریکی، مانند یک</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الکترومایوگرام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a:effectLst/>
                <a:latin typeface="Calibri" panose="020F0502020204030204" pitchFamily="34" charset="0"/>
                <a:ea typeface="Microsoft Sans Serif" panose="020B0604020202020204" pitchFamily="34" charset="0"/>
                <a:cs typeface="B Lotus" panose="00000400000000000000" pitchFamily="2" charset="-78"/>
              </a:rPr>
              <a:t>EMG</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برای تحقیقات پزشکی به کار گرفته می شد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اگرچه از</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گذشته</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تا</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کنون</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با</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کوچک</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جمع</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شدن</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میکروکنترلرهای</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قویتری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مدارات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مجتمع،</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مدارات</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spc="-10" dirty="0">
                <a:effectLst/>
                <a:latin typeface="Calibri" panose="020F0502020204030204" pitchFamily="34" charset="0"/>
                <a:ea typeface="Microsoft Sans Serif" panose="020B0604020202020204" pitchFamily="34" charset="0"/>
                <a:cs typeface="B Lotus" panose="00000400000000000000" pitchFamily="2" charset="-78"/>
              </a:rPr>
              <a:t>EMG</a:t>
            </a:r>
            <a:r>
              <a:rPr lang="en-US"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سنسورها</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راه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خود</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برای</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انواع</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سیستم</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کنترل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یافته</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اند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ماژول</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سنسور</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عضله</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واقع</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سیگنال</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الکتریکی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گرفته</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 دستگاه</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مورد</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نظر</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ارائه</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دهد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سنسور</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فعالیت</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الکتریکی</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ماهیچه</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را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صورت</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فیلترشده</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اص</a:t>
            </a:r>
            <a:r>
              <a:rPr lang="fa-IR" sz="1800" spc="-1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ح</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شده</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اندازه</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گیری</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کند</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فرد</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آسانی</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تواند</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با</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استفاده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ماژول</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همراه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آردینو</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چسباندن</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تعدادی</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الکترود،</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ولتاژ</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خروجی</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انعطاف</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پذیری</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عض</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بخواند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p>
          <a:p>
            <a:pPr marL="0" indent="0" algn="r" rtl="1">
              <a:lnSpc>
                <a:spcPct val="200000"/>
              </a:lnSpc>
              <a:spcBef>
                <a:spcPts val="1170"/>
              </a:spcBef>
              <a:buNone/>
            </a:pP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p>
          <a:p>
            <a:pPr algn="r" rtl="1"/>
            <a:endParaRPr lang="fa-IR" dirty="0"/>
          </a:p>
        </p:txBody>
      </p:sp>
      <p:pic>
        <p:nvPicPr>
          <p:cNvPr id="4" name="Picture 3">
            <a:extLst>
              <a:ext uri="{FF2B5EF4-FFF2-40B4-BE49-F238E27FC236}">
                <a16:creationId xmlns:a16="http://schemas.microsoft.com/office/drawing/2014/main" xmlns="" id="{CF2FCFFA-605A-B322-86E7-485F636AFF26}"/>
              </a:ext>
            </a:extLst>
          </p:cNvPr>
          <p:cNvPicPr>
            <a:picLocks noChangeAspect="1"/>
          </p:cNvPicPr>
          <p:nvPr/>
        </p:nvPicPr>
        <p:blipFill>
          <a:blip r:embed="rId2"/>
          <a:stretch>
            <a:fillRect/>
          </a:stretch>
        </p:blipFill>
        <p:spPr>
          <a:xfrm>
            <a:off x="943134" y="4797083"/>
            <a:ext cx="3122427" cy="1498209"/>
          </a:xfrm>
          <a:prstGeom prst="rect">
            <a:avLst/>
          </a:prstGeom>
        </p:spPr>
      </p:pic>
    </p:spTree>
    <p:extLst>
      <p:ext uri="{BB962C8B-B14F-4D97-AF65-F5344CB8AC3E}">
        <p14:creationId xmlns:p14="http://schemas.microsoft.com/office/powerpoint/2010/main" val="340005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472564-30EE-7006-B78B-B7DED111F2BE}"/>
              </a:ext>
            </a:extLst>
          </p:cNvPr>
          <p:cNvSpPr>
            <a:spLocks noGrp="1"/>
          </p:cNvSpPr>
          <p:nvPr>
            <p:ph idx="1"/>
          </p:nvPr>
        </p:nvSpPr>
        <p:spPr>
          <a:xfrm>
            <a:off x="838200" y="590843"/>
            <a:ext cx="10515600" cy="5586120"/>
          </a:xfrm>
        </p:spPr>
        <p:txBody>
          <a:bodyPr>
            <a:normAutofit/>
          </a:bodyPr>
          <a:lstStyle/>
          <a:p>
            <a:pPr marL="443230" marR="693420" indent="0" algn="just" rtl="1">
              <a:lnSpc>
                <a:spcPct val="210000"/>
              </a:lnSpc>
              <a:spcBef>
                <a:spcPts val="5"/>
              </a:spcBef>
              <a:spcAft>
                <a:spcPts val="0"/>
              </a:spcAft>
              <a:buNone/>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مغز انسان از میلیاردها نرون متصل به هم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تشکیل</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شده</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که</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اندازه</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آن</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ها</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حدود</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سر سنجاق</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الگو</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فعل</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انفع</a:t>
            </a:r>
            <a:r>
              <a:rPr lang="fa-IR"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الا</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ت</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نرون</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ها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روی</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افکار منحصر</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فرد</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مانند</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محاسبات ریاضی</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حاالت</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عاطفی</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نظیر</a:t>
            </a:r>
            <a:r>
              <a:rPr lang="ar-SA" sz="1800" spc="-5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توجه</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آشکار می شود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متوسط افکار انسان حدود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70000</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فکر</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روز</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ازای</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تولید</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هر</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فعل</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 انفعالی میان نرون ها، یک تخلیه الکتریکی </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بسیار</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کوچک</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ایجاد</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شود،</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وسیله</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دستگاه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spc="-10" dirty="0">
                <a:effectLst/>
                <a:latin typeface="Calibri" panose="020F0502020204030204" pitchFamily="34" charset="0"/>
                <a:ea typeface="Microsoft Sans Serif" panose="020B0604020202020204" pitchFamily="34" charset="0"/>
                <a:cs typeface="B Lotus" panose="00000400000000000000" pitchFamily="2" charset="-78"/>
              </a:rPr>
              <a:t>EEG</a:t>
            </a:r>
            <a:r>
              <a:rPr lang="en-US"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الکتروانسفالوگرافی</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قابل اندازه گیری 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ماژول بسیار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معروف</a:t>
            </a:r>
            <a:r>
              <a:rPr lang="ar-SA" sz="1800" spc="3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err="1">
                <a:effectLst/>
                <a:latin typeface="Calibri" panose="020F0502020204030204" pitchFamily="34" charset="0"/>
                <a:ea typeface="Microsoft Sans Serif" panose="020B0604020202020204" pitchFamily="34" charset="0"/>
                <a:cs typeface="B Lotus" panose="00000400000000000000" pitchFamily="2" charset="-78"/>
              </a:rPr>
              <a:t>ThinkGear</a:t>
            </a:r>
            <a:r>
              <a:rPr lang="ar-SA" sz="1800" spc="3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err="1">
                <a:effectLst/>
                <a:latin typeface="Calibri" panose="020F0502020204030204" pitchFamily="34" charset="0"/>
                <a:ea typeface="Microsoft Sans Serif" panose="020B0604020202020204" pitchFamily="34" charset="0"/>
                <a:cs typeface="B Lotus" panose="00000400000000000000" pitchFamily="2" charset="-78"/>
              </a:rPr>
              <a:t>NeuroSky</a:t>
            </a:r>
            <a:r>
              <a:rPr lang="ar-SA" sz="1800" spc="2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برای</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دریافت</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سیگنال</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a:effectLst/>
                <a:latin typeface="Calibri" panose="020F0502020204030204" pitchFamily="34" charset="0"/>
                <a:ea typeface="Microsoft Sans Serif" panose="020B0604020202020204" pitchFamily="34" charset="0"/>
                <a:cs typeface="B Lotus" panose="00000400000000000000" pitchFamily="2" charset="-78"/>
              </a:rPr>
              <a:t>EEG</a:t>
            </a:r>
            <a:r>
              <a:rPr lang="en-US"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کار</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رود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این</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ماژول</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با</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کمک</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الکترود</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خشک</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تواند سیگنال</a:t>
            </a:r>
            <a:r>
              <a:rPr lang="ar-SA" sz="1800"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های ضعیف مغز انسان را با گذراندن از</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فیلترهای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ضد</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نویز</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fa-IR" sz="1800" spc="-40" dirty="0">
                <a:effectLst/>
                <a:latin typeface="Microsoft Sans Serif" panose="020B0604020202020204" pitchFamily="34" charset="0"/>
                <a:ea typeface="Microsoft Sans Serif" panose="020B0604020202020204" pitchFamily="34" charset="0"/>
                <a:cs typeface="B Lotus" panose="00000400000000000000" pitchFamily="2" charset="-78"/>
              </a:rPr>
              <a:t>به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سیگنال</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دیجیتال</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تبدیل کند و بعد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آن</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این</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سیگنال</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ها</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تواند</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برای</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کار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گیری</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کاربردهای</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تحقیقاتی</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حتی</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بازی</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 مورد استفاده قرار گیرد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شرکت</a:t>
            </a:r>
            <a:r>
              <a:rPr lang="ar-SA" sz="1800" spc="-3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سازنده این دستگاه</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روش</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مختلفی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برای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اتصال</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این ماژول</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ارائه</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نموده</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که</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آردوینو</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نیز</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از</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آن</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 پشتیبانی می کند، با خرید ماژول </a:t>
            </a:r>
            <a:r>
              <a:rPr lang="en-US" sz="1800" dirty="0" err="1">
                <a:effectLst/>
                <a:latin typeface="Calibri" panose="020F0502020204030204" pitchFamily="34" charset="0"/>
                <a:ea typeface="Microsoft Sans Serif" panose="020B0604020202020204" pitchFamily="34" charset="0"/>
                <a:cs typeface="B Lotus" panose="00000400000000000000" pitchFamily="2" charset="-78"/>
              </a:rPr>
              <a:t>ThinkGear</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کلیه</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لوازم</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الکترودهای</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fa-IR" sz="1800" spc="-1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زم</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همراه</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با</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یک ماژول</a:t>
            </a:r>
            <a:r>
              <a:rPr lang="ar-SA" sz="1800" spc="7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بلوتوث</a:t>
            </a:r>
            <a:r>
              <a:rPr lang="ar-SA" sz="1800" spc="7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برای</a:t>
            </a:r>
            <a:r>
              <a:rPr lang="ar-SA" sz="1800" spc="8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اتصال</a:t>
            </a:r>
            <a:r>
              <a:rPr lang="ar-SA" sz="1800" spc="7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8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موبایل،</a:t>
            </a:r>
            <a:r>
              <a:rPr lang="ar-SA" sz="1800" spc="7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صورت</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رایگان</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دریافت</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خواهید</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کرد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p>
          <a:p>
            <a:pPr algn="r" rtl="1"/>
            <a:endParaRPr lang="fa-IR" dirty="0"/>
          </a:p>
        </p:txBody>
      </p:sp>
    </p:spTree>
    <p:extLst>
      <p:ext uri="{BB962C8B-B14F-4D97-AF65-F5344CB8AC3E}">
        <p14:creationId xmlns:p14="http://schemas.microsoft.com/office/powerpoint/2010/main" val="4155642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B0A191-F7B3-F6BE-2CBC-3DBD20886473}"/>
              </a:ext>
            </a:extLst>
          </p:cNvPr>
          <p:cNvSpPr>
            <a:spLocks noGrp="1"/>
          </p:cNvSpPr>
          <p:nvPr>
            <p:ph idx="1"/>
          </p:nvPr>
        </p:nvSpPr>
        <p:spPr>
          <a:xfrm>
            <a:off x="838199" y="0"/>
            <a:ext cx="11175609" cy="6176963"/>
          </a:xfrm>
        </p:spPr>
        <p:txBody>
          <a:bodyPr>
            <a:normAutofit/>
          </a:bodyPr>
          <a:lstStyle/>
          <a:p>
            <a:pPr algn="r" rtl="1">
              <a:spcBef>
                <a:spcPts val="315"/>
              </a:spcBef>
            </a:pPr>
            <a:endParaRPr lang="en-US" sz="1800" dirty="0">
              <a:latin typeface="Microsoft Sans Serif" panose="020B0604020202020204" pitchFamily="34" charset="0"/>
              <a:ea typeface="Microsoft Sans Serif" panose="020B0604020202020204" pitchFamily="34" charset="0"/>
              <a:cs typeface="B Lotus" panose="00000400000000000000" pitchFamily="2" charset="-78"/>
            </a:endParaRPr>
          </a:p>
          <a:p>
            <a:pPr algn="r" rtl="1">
              <a:spcBef>
                <a:spcPts val="315"/>
              </a:spcBef>
            </a:pP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0" indent="0" algn="ctr" rtl="1">
              <a:lnSpc>
                <a:spcPct val="110000"/>
              </a:lnSpc>
              <a:spcBef>
                <a:spcPts val="1055"/>
              </a:spcBef>
              <a:buNone/>
            </a:pPr>
            <a:r>
              <a:rPr lang="en-US" sz="2400" b="1" dirty="0">
                <a:effectLst/>
                <a:latin typeface="Calibri" panose="020F0502020204030204" pitchFamily="34" charset="0"/>
                <a:ea typeface="Microsoft Sans Serif" panose="020B0604020202020204" pitchFamily="34" charset="0"/>
                <a:cs typeface="B Lotus" panose="00000400000000000000" pitchFamily="2" charset="-78"/>
              </a:rPr>
              <a:t> </a:t>
            </a:r>
            <a:r>
              <a:rPr lang="fa-IR" sz="2400" b="1" dirty="0">
                <a:solidFill>
                  <a:srgbClr val="FF0000"/>
                </a:solidFill>
                <a:effectLst/>
                <a:latin typeface="Calibri" panose="020F0502020204030204" pitchFamily="34" charset="0"/>
                <a:ea typeface="Microsoft Sans Serif" panose="020B0604020202020204" pitchFamily="34" charset="0"/>
                <a:cs typeface="B Lotus" panose="00000400000000000000" pitchFamily="2" charset="-78"/>
              </a:rPr>
              <a:t>ماژول های </a:t>
            </a:r>
            <a:r>
              <a:rPr lang="en-US" sz="2400" b="1" dirty="0">
                <a:solidFill>
                  <a:srgbClr val="FF0000"/>
                </a:solidFill>
                <a:effectLst/>
                <a:latin typeface="Calibri" panose="020F0502020204030204" pitchFamily="34" charset="0"/>
                <a:ea typeface="Microsoft Sans Serif" panose="020B0604020202020204" pitchFamily="34" charset="0"/>
                <a:cs typeface="B Lotus" panose="00000400000000000000" pitchFamily="2" charset="-78"/>
              </a:rPr>
              <a:t>RFID</a:t>
            </a:r>
            <a:r>
              <a:rPr lang="en-US" sz="2400" b="1" dirty="0">
                <a:effectLst/>
                <a:latin typeface="Calibri" panose="020F0502020204030204" pitchFamily="34" charset="0"/>
                <a:ea typeface="Microsoft Sans Serif" panose="020B0604020202020204" pitchFamily="34" charset="0"/>
                <a:cs typeface="B Lotus" panose="00000400000000000000" pitchFamily="2" charset="-78"/>
              </a:rPr>
              <a:t> </a:t>
            </a:r>
            <a:endParaRPr lang="fa-IR" sz="2400" b="1" dirty="0">
              <a:effectLst/>
              <a:latin typeface="Calibri" panose="020F0502020204030204" pitchFamily="34" charset="0"/>
              <a:ea typeface="Microsoft Sans Serif" panose="020B0604020202020204" pitchFamily="34" charset="0"/>
              <a:cs typeface="B Lotus" panose="00000400000000000000" pitchFamily="2" charset="-78"/>
            </a:endParaRPr>
          </a:p>
          <a:p>
            <a:pPr marL="0" indent="0" algn="just" rtl="1">
              <a:lnSpc>
                <a:spcPct val="110000"/>
              </a:lnSpc>
              <a:spcBef>
                <a:spcPts val="1055"/>
              </a:spcBef>
              <a:buNone/>
            </a:pPr>
            <a:r>
              <a:rPr lang="fa-IR" sz="2100" b="1" dirty="0">
                <a:effectLst/>
                <a:latin typeface="Calibri" panose="020F0502020204030204" pitchFamily="34" charset="0"/>
                <a:ea typeface="Microsoft Sans Serif" panose="020B0604020202020204" pitchFamily="34" charset="0"/>
                <a:cs typeface="B Lotus" panose="00000400000000000000" pitchFamily="2" charset="-78"/>
              </a:rPr>
              <a:t>به منظور خواندن کارت های مغناطیسی مورد استفاده قرار می گیرند. کارت های مغناطیسی امروزه در زندگی روزمره به وفور در دستگاه های مختلفی استفاده می شوند. دستگاه های حضور و غیاب، کارخانجات، انبارداری، مترو و در بسیاری از مواردی که نیاز است هر فرد یک کارت شناسایی  الکترونیکی داشته باشد از این ماژول ها استفاده می شود. کارت ها (تگ ها) از یک چیپ کوچک به همراه یک سیم پیچ که معمولادرون یک محفظه پلاستیکی قرار می گیرند، تشکیل شده اند. این پلاستیک می تواند به صورت کارت، جا کلیدی، اسباب بازی، سکه ای یا هر شکل دیگری باشد. با نزدیکتر کردن تگ به ماژول های </a:t>
            </a:r>
            <a:r>
              <a:rPr lang="en-US" sz="2100" b="1" dirty="0">
                <a:effectLst/>
                <a:latin typeface="Calibri" panose="020F0502020204030204" pitchFamily="34" charset="0"/>
                <a:ea typeface="Microsoft Sans Serif" panose="020B0604020202020204" pitchFamily="34" charset="0"/>
                <a:cs typeface="B Lotus" panose="00000400000000000000" pitchFamily="2" charset="-78"/>
              </a:rPr>
              <a:t>RFID </a:t>
            </a:r>
            <a:r>
              <a:rPr lang="fa-IR" sz="2100" b="1" dirty="0">
                <a:effectLst/>
                <a:latin typeface="Calibri" panose="020F0502020204030204" pitchFamily="34" charset="0"/>
                <a:ea typeface="Microsoft Sans Serif" panose="020B0604020202020204" pitchFamily="34" charset="0"/>
                <a:cs typeface="B Lotus" panose="00000400000000000000" pitchFamily="2" charset="-78"/>
              </a:rPr>
              <a:t>امواج مغناطیسی ماژول سیم پیچ تگ را قطع کرده و از این طریق کد مربوط به تگ خوانده می شود. هر بار که یک تگ خوانده شود، عبارت مربوط به تگ از طریق پروتکل مربوط ارسال می شود. ماژول های معمولی همگی از طریق پروتکل سریال اطلاعات خود را ارسال می کنند و معمولا به یک میکروکنترلر جهت دریافت اطلاعات نیاز است. این روش معمولا برای نرم افزارهایی که تحت ویندوز نوشته می شوند قابل استفاده نیست و برنامه نویس را با مشکل روبرو می سازد. برنامه نویسان می توانند به جای استفاده از ماژول های معمولی </a:t>
            </a:r>
            <a:r>
              <a:rPr lang="en-US" sz="2100" b="1" dirty="0">
                <a:effectLst/>
                <a:latin typeface="Calibri" panose="020F0502020204030204" pitchFamily="34" charset="0"/>
                <a:ea typeface="Microsoft Sans Serif" panose="020B0604020202020204" pitchFamily="34" charset="0"/>
                <a:cs typeface="B Lotus" panose="00000400000000000000" pitchFamily="2" charset="-78"/>
              </a:rPr>
              <a:t>RFID </a:t>
            </a:r>
            <a:r>
              <a:rPr lang="fa-IR" sz="2100" b="1" dirty="0">
                <a:effectLst/>
                <a:latin typeface="Calibri" panose="020F0502020204030204" pitchFamily="34" charset="0"/>
                <a:ea typeface="Microsoft Sans Serif" panose="020B0604020202020204" pitchFamily="34" charset="0"/>
                <a:cs typeface="B Lotus" panose="00000400000000000000" pitchFamily="2" charset="-78"/>
              </a:rPr>
              <a:t>از این دستگاه استفاده کنند که به صورت مستقیم به رایانه متصل می شود و در صورت خواندن اطلاعات هر تگ، عدد مربوطه را در هر محیطی وارد کند. در صورتیکه نشانگر موس بر روی هر محیطی که قابلیت نوشتن دارد (فایل های متنی، فیلد های نوشتاری و ... ) با خواندن تگ اطلاعات بصورت خودکار در این قسمت نوشته می شوند. این ماژول بعد از اتصال به رایانه بصورت خودکار شناسایی شده و احتیاج به هیچ درایوری ندارد.</a:t>
            </a:r>
          </a:p>
          <a:p>
            <a:pPr algn="r" rtl="1">
              <a:spcBef>
                <a:spcPts val="1055"/>
              </a:spcBef>
            </a:pPr>
            <a:endParaRPr lang="fa-IR" sz="1800" dirty="0">
              <a:effectLst/>
              <a:latin typeface="Calibri" panose="020F0502020204030204" pitchFamily="34" charset="0"/>
              <a:ea typeface="Microsoft Sans Serif" panose="020B0604020202020204" pitchFamily="34" charset="0"/>
              <a:cs typeface="B Lotus" panose="00000400000000000000" pitchFamily="2" charset="-78"/>
            </a:endParaRPr>
          </a:p>
          <a:p>
            <a:pPr>
              <a:spcBef>
                <a:spcPts val="1055"/>
              </a:spcBef>
            </a:pP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algn="r" rtl="1"/>
            <a:endParaRPr lang="fa-IR" dirty="0"/>
          </a:p>
        </p:txBody>
      </p:sp>
    </p:spTree>
    <p:extLst>
      <p:ext uri="{BB962C8B-B14F-4D97-AF65-F5344CB8AC3E}">
        <p14:creationId xmlns:p14="http://schemas.microsoft.com/office/powerpoint/2010/main" val="1370387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751266-FD55-40F0-55C2-62BE199D0F7B}"/>
              </a:ext>
            </a:extLst>
          </p:cNvPr>
          <p:cNvSpPr>
            <a:spLocks noGrp="1"/>
          </p:cNvSpPr>
          <p:nvPr>
            <p:ph idx="1"/>
          </p:nvPr>
        </p:nvSpPr>
        <p:spPr>
          <a:xfrm>
            <a:off x="838200" y="492369"/>
            <a:ext cx="10515600" cy="5684594"/>
          </a:xfrm>
        </p:spPr>
        <p:txBody>
          <a:bodyPr/>
          <a:lstStyle/>
          <a:p>
            <a:pPr marR="200025" algn="ctr" rtl="1"/>
            <a:r>
              <a:rPr lang="ar-SA" sz="1800" b="1" kern="0" spc="-10" dirty="0">
                <a:solidFill>
                  <a:srgbClr val="FF0000"/>
                </a:solidFill>
                <a:effectLst/>
                <a:latin typeface="Arial" panose="020B0604020202020204" pitchFamily="34" charset="0"/>
                <a:ea typeface="Arial" panose="020B0604020202020204" pitchFamily="34" charset="0"/>
              </a:rPr>
              <a:t>استارتر</a:t>
            </a:r>
            <a:r>
              <a:rPr lang="ar-SA" sz="1800" b="1" kern="0" spc="2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کیت</a:t>
            </a:r>
            <a:r>
              <a:rPr lang="ar-SA" sz="1800" b="1" kern="0" spc="2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ضربان</a:t>
            </a:r>
            <a:r>
              <a:rPr lang="ar-SA" sz="1800" b="1" kern="0" spc="1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سنج</a:t>
            </a:r>
            <a:endParaRPr lang="en-US" sz="1800" b="1" kern="0" dirty="0">
              <a:solidFill>
                <a:srgbClr val="FF0000"/>
              </a:solidFill>
              <a:effectLst/>
              <a:latin typeface="Arial" panose="020B0604020202020204" pitchFamily="34" charset="0"/>
              <a:ea typeface="Arial" panose="020B0604020202020204" pitchFamily="34" charset="0"/>
            </a:endParaRPr>
          </a:p>
          <a:p>
            <a:pPr marL="489585" marR="694055" indent="0" algn="r" rtl="1">
              <a:lnSpc>
                <a:spcPct val="125000"/>
              </a:lnSpc>
              <a:spcBef>
                <a:spcPts val="310"/>
              </a:spcBef>
              <a:spcAft>
                <a:spcPts val="0"/>
              </a:spcAft>
              <a:buNone/>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 این استارتر کیت از سنسور</a:t>
            </a:r>
            <a:r>
              <a:rPr lang="ar-SA" sz="1800" spc="7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a:effectLst/>
                <a:latin typeface="Calibri" panose="020F0502020204030204" pitchFamily="34" charset="0"/>
                <a:ea typeface="Microsoft Sans Serif" panose="020B0604020202020204" pitchFamily="34" charset="0"/>
                <a:cs typeface="B Lotus" panose="00000400000000000000" pitchFamily="2" charset="-78"/>
              </a:rPr>
              <a:t>Sensor</a:t>
            </a:r>
            <a:r>
              <a:rPr lang="en-US" sz="1800" spc="75" dirty="0">
                <a:effectLst/>
                <a:latin typeface="Calibri" panose="020F0502020204030204" pitchFamily="34" charset="0"/>
                <a:ea typeface="Microsoft Sans Serif" panose="020B0604020202020204" pitchFamily="34" charset="0"/>
                <a:cs typeface="B Lotus" panose="00000400000000000000" pitchFamily="2" charset="-78"/>
              </a:rPr>
              <a:t> </a:t>
            </a:r>
            <a:r>
              <a:rPr lang="en-US" sz="1800" dirty="0">
                <a:effectLst/>
                <a:latin typeface="Calibri" panose="020F0502020204030204" pitchFamily="34" charset="0"/>
                <a:ea typeface="Microsoft Sans Serif" panose="020B0604020202020204" pitchFamily="34" charset="0"/>
                <a:cs typeface="B Lotus" panose="00000400000000000000" pitchFamily="2" charset="-78"/>
              </a:rPr>
              <a:t>Pulse</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استفاده شده 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اساس کار این</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سنسور</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اینگونه</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که تشعشات مادون قرمز مویرگ های سطح انگشتان را به یک سیگنال آنالوگ تبدیل می گند که شکل این سیگنال دقیقا به شکل سیگنال تولیدی ضربان</a:t>
            </a:r>
            <a:r>
              <a:rPr lang="ar-SA" sz="1800" spc="2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در این پروژه از یک نمایشگر سون سگمنت سه رقمی برای نمایش ضربان استفاده شده 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پردازنده این پروژه به صورت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مداوم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هر</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1۰</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ثانیه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ضربان</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2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شمارش</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کند</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با</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محاسبه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تعداد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ضربان</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2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دست</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آورد</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نمایشگر</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سون</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سگمنت</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نمایش</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دهد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p>
          <a:p>
            <a:pPr marL="0" indent="0" algn="r">
              <a:spcBef>
                <a:spcPts val="1170"/>
              </a:spcBef>
              <a:buNone/>
            </a:pPr>
            <a:r>
              <a:rPr lang="en-US" sz="1800" dirty="0">
                <a:effectLst/>
                <a:latin typeface="Microsoft Sans Serif" panose="020B0604020202020204" pitchFamily="34" charset="0"/>
                <a:ea typeface="Microsoft Sans Serif" panose="020B0604020202020204" pitchFamily="34" charset="0"/>
              </a:rPr>
              <a:t> </a:t>
            </a:r>
          </a:p>
          <a:p>
            <a:pPr marR="200660" algn="ctr" rtl="1">
              <a:spcBef>
                <a:spcPts val="5"/>
              </a:spcBef>
              <a:spcAft>
                <a:spcPts val="0"/>
              </a:spcAft>
            </a:pPr>
            <a:r>
              <a:rPr lang="ar-SA" sz="1800" b="1" kern="0" spc="-10" dirty="0">
                <a:solidFill>
                  <a:srgbClr val="FF0000"/>
                </a:solidFill>
                <a:effectLst/>
                <a:latin typeface="Arial" panose="020B0604020202020204" pitchFamily="34" charset="0"/>
                <a:ea typeface="Arial" panose="020B0604020202020204" pitchFamily="34" charset="0"/>
              </a:rPr>
              <a:t>قطعات</a:t>
            </a:r>
            <a:endParaRPr lang="en-US" sz="1800" b="1" kern="0" dirty="0">
              <a:solidFill>
                <a:srgbClr val="FF0000"/>
              </a:solidFill>
              <a:effectLst/>
              <a:latin typeface="Arial" panose="020B0604020202020204" pitchFamily="34" charset="0"/>
              <a:ea typeface="Arial" panose="020B0604020202020204" pitchFamily="34" charset="0"/>
            </a:endParaRPr>
          </a:p>
          <a:p>
            <a:pPr marL="885190" marR="2469515" indent="-285750" algn="r" rtl="1">
              <a:lnSpc>
                <a:spcPct val="123000"/>
              </a:lnSpc>
              <a:spcBef>
                <a:spcPts val="305"/>
              </a:spcBef>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میکروکنترلر </a:t>
            </a:r>
            <a:r>
              <a:rPr lang="en-US" sz="1800" dirty="0">
                <a:effectLst/>
                <a:latin typeface="Calibri" panose="020F0502020204030204" pitchFamily="34" charset="0"/>
                <a:ea typeface="Microsoft Sans Serif" panose="020B0604020202020204" pitchFamily="34" charset="0"/>
                <a:cs typeface="B Lotus" panose="00000400000000000000" pitchFamily="2" charset="-78"/>
              </a:rPr>
              <a:t>ATEMGA</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۸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نمایشگر</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سون سگمنت</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3</a:t>
            </a:r>
            <a:r>
              <a:rPr lang="en-US"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دیجیت</a:t>
            </a: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600075" marR="3064510" indent="16510" algn="r" rtl="1">
              <a:lnSpc>
                <a:spcPct val="125000"/>
              </a:lnSpc>
              <a:spcBef>
                <a:spcPts val="35"/>
              </a:spcBef>
              <a:spcAft>
                <a:spcPts val="0"/>
              </a:spcAft>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ماژول ضربان سنج کلید</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شستی مقاومت و خازن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تجهیزات</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مورد</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نیاز</a:t>
            </a: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600075" marR="3445510" indent="201295" algn="r" rtl="1">
              <a:lnSpc>
                <a:spcPct val="125000"/>
              </a:lnSpc>
              <a:spcBef>
                <a:spcPts val="10"/>
              </a:spcBef>
              <a:spcAft>
                <a:spcPts val="0"/>
              </a:spcAft>
            </a:pP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هویه </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سیم</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لحیم</a:t>
            </a: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600075" algn="r" rtl="1">
              <a:spcBef>
                <a:spcPts val="5"/>
              </a:spcBef>
              <a:spcAft>
                <a:spcPts val="0"/>
              </a:spcAft>
            </a:pP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پاک</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کننده</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نوک</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هویه</a:t>
            </a: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600075" marR="3479165" indent="-29210" algn="r" rtl="1">
              <a:lnSpc>
                <a:spcPct val="125000"/>
              </a:lnSpc>
              <a:spcBef>
                <a:spcPts val="310"/>
              </a:spcBef>
              <a:spcAft>
                <a:spcPts val="0"/>
              </a:spcAft>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مولتی</a:t>
            </a:r>
            <a:r>
              <a:rPr lang="ar-SA" sz="1800"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متر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پروگرامر</a:t>
            </a: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algn="r" rtl="1"/>
            <a:endParaRPr lang="fa-IR" dirty="0"/>
          </a:p>
        </p:txBody>
      </p:sp>
    </p:spTree>
    <p:extLst>
      <p:ext uri="{BB962C8B-B14F-4D97-AF65-F5344CB8AC3E}">
        <p14:creationId xmlns:p14="http://schemas.microsoft.com/office/powerpoint/2010/main" val="183866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D29FFA0-2908-FD77-37D4-2F414CB5621D}"/>
              </a:ext>
            </a:extLst>
          </p:cNvPr>
          <p:cNvSpPr>
            <a:spLocks noGrp="1"/>
          </p:cNvSpPr>
          <p:nvPr>
            <p:ph idx="1"/>
          </p:nvPr>
        </p:nvSpPr>
        <p:spPr>
          <a:xfrm>
            <a:off x="838200" y="703385"/>
            <a:ext cx="10515600" cy="5473578"/>
          </a:xfrm>
        </p:spPr>
        <p:txBody>
          <a:bodyPr/>
          <a:lstStyle/>
          <a:p>
            <a:pPr marL="0" indent="0" algn="just" rtl="1">
              <a:lnSpc>
                <a:spcPct val="150000"/>
              </a:lnSpc>
              <a:buNone/>
            </a:pPr>
            <a:r>
              <a:rPr lang="fa-IR" sz="2000" dirty="0">
                <a:cs typeface="B Lotus" panose="00000400000000000000" pitchFamily="2" charset="-78"/>
              </a:rPr>
              <a:t>استارتر بردها یکی از محبوب ترین و مورد علاقه ترین بردهای آماده برای افراد مبتدی و تازه کار هستند. توسط این بردها می توان به صورت سریع و تقریبا با کمترین اطلاعات علمی در زمینه الکترونیک این بردها را مونتاژ و راه اندازی کرد. علاوه بر این، اطلاعات علمی کامل از قبیل سورس برنامه های طراحی شده، شماتیک و فایل های آموزشی به همراه استارتر برد ارائه می شود که می توان توسط آن ها اقدام به یادگیری و طراحی مدارات الکترونیک کرد.</a:t>
            </a:r>
          </a:p>
          <a:p>
            <a:pPr algn="r" rtl="1"/>
            <a:endParaRPr lang="fa-IR" dirty="0"/>
          </a:p>
          <a:p>
            <a:pPr algn="r" rtl="1"/>
            <a:endParaRPr lang="fa-IR" dirty="0"/>
          </a:p>
          <a:p>
            <a:pPr marL="0" indent="0" algn="r" rtl="1">
              <a:buNone/>
            </a:pPr>
            <a:r>
              <a:rPr lang="fa-IR" sz="2000" dirty="0">
                <a:solidFill>
                  <a:srgbClr val="FF0000"/>
                </a:solidFill>
                <a:cs typeface="B Lotus" panose="00000400000000000000" pitchFamily="2" charset="-78"/>
              </a:rPr>
              <a:t>سنسور دما دیجیتال </a:t>
            </a:r>
            <a:r>
              <a:rPr lang="en-US" sz="2000" dirty="0">
                <a:solidFill>
                  <a:srgbClr val="FF0000"/>
                </a:solidFill>
                <a:cs typeface="B Lotus" panose="00000400000000000000" pitchFamily="2" charset="-78"/>
              </a:rPr>
              <a:t>DS18B20 </a:t>
            </a:r>
            <a:r>
              <a:rPr lang="fa-IR" sz="2000" dirty="0">
                <a:cs typeface="B Lotus" panose="00000400000000000000" pitchFamily="2" charset="-78"/>
              </a:rPr>
              <a:t>این سنسور دما با خروجی دیجیتال است و به راحتی تنها با یک مقاومت 4/7 کیلو می توان آن را به میکرو وصل کرد و همچنین توسط پروتکل 1</a:t>
            </a:r>
            <a:r>
              <a:rPr lang="en-US" sz="2000" dirty="0">
                <a:cs typeface="B Lotus" panose="00000400000000000000" pitchFamily="2" charset="-78"/>
              </a:rPr>
              <a:t>Wire </a:t>
            </a:r>
            <a:r>
              <a:rPr lang="fa-IR" sz="2000" dirty="0">
                <a:cs typeface="B Lotus" panose="00000400000000000000" pitchFamily="2" charset="-78"/>
              </a:rPr>
              <a:t>امکان اتصال به میکروکنترلر را دارد. پایه شماره 1 زمین پایه شماره ۲ به میکرو - پایه شماره 3 به مثبت منبع که با یک مقاومت به پایه شماره ۲ نیز وصل می شود.</a:t>
            </a:r>
          </a:p>
          <a:p>
            <a:pPr algn="r" rtl="1"/>
            <a:endParaRPr lang="fa-IR" sz="2000" dirty="0">
              <a:cs typeface="B Lotus" panose="00000400000000000000" pitchFamily="2" charset="-78"/>
            </a:endParaRPr>
          </a:p>
          <a:p>
            <a:pPr marL="0" indent="0" algn="r" rtl="1">
              <a:buNone/>
            </a:pPr>
            <a:endParaRPr lang="fa-IR" dirty="0"/>
          </a:p>
        </p:txBody>
      </p:sp>
      <p:pic>
        <p:nvPicPr>
          <p:cNvPr id="4" name="Picture 3">
            <a:extLst>
              <a:ext uri="{FF2B5EF4-FFF2-40B4-BE49-F238E27FC236}">
                <a16:creationId xmlns:a16="http://schemas.microsoft.com/office/drawing/2014/main" xmlns="" id="{AA6930A5-4D62-BBFA-AAE3-A94651440F6A}"/>
              </a:ext>
            </a:extLst>
          </p:cNvPr>
          <p:cNvPicPr>
            <a:picLocks noChangeAspect="1"/>
          </p:cNvPicPr>
          <p:nvPr/>
        </p:nvPicPr>
        <p:blipFill>
          <a:blip r:embed="rId2"/>
          <a:stretch>
            <a:fillRect/>
          </a:stretch>
        </p:blipFill>
        <p:spPr>
          <a:xfrm>
            <a:off x="1304233" y="2309546"/>
            <a:ext cx="2634721" cy="1130628"/>
          </a:xfrm>
          <a:prstGeom prst="rect">
            <a:avLst/>
          </a:prstGeom>
        </p:spPr>
      </p:pic>
      <p:pic>
        <p:nvPicPr>
          <p:cNvPr id="5" name="Picture 4">
            <a:extLst>
              <a:ext uri="{FF2B5EF4-FFF2-40B4-BE49-F238E27FC236}">
                <a16:creationId xmlns:a16="http://schemas.microsoft.com/office/drawing/2014/main" xmlns="" id="{F88B8B02-3E08-CD9A-0BBA-79B6A9E0AC1D}"/>
              </a:ext>
            </a:extLst>
          </p:cNvPr>
          <p:cNvPicPr>
            <a:picLocks noChangeAspect="1"/>
          </p:cNvPicPr>
          <p:nvPr/>
        </p:nvPicPr>
        <p:blipFill>
          <a:blip r:embed="rId3"/>
          <a:stretch>
            <a:fillRect/>
          </a:stretch>
        </p:blipFill>
        <p:spPr>
          <a:xfrm>
            <a:off x="1304233" y="5087723"/>
            <a:ext cx="2465909" cy="1066892"/>
          </a:xfrm>
          <a:prstGeom prst="rect">
            <a:avLst/>
          </a:prstGeom>
        </p:spPr>
      </p:pic>
    </p:spTree>
    <p:extLst>
      <p:ext uri="{BB962C8B-B14F-4D97-AF65-F5344CB8AC3E}">
        <p14:creationId xmlns:p14="http://schemas.microsoft.com/office/powerpoint/2010/main" val="339243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0A29C53-A7A2-9F8C-543B-DD7922C38FE3}"/>
              </a:ext>
            </a:extLst>
          </p:cNvPr>
          <p:cNvSpPr>
            <a:spLocks noGrp="1"/>
          </p:cNvSpPr>
          <p:nvPr>
            <p:ph idx="1"/>
          </p:nvPr>
        </p:nvSpPr>
        <p:spPr>
          <a:xfrm>
            <a:off x="838200" y="478302"/>
            <a:ext cx="10515600" cy="5698661"/>
          </a:xfrm>
        </p:spPr>
        <p:txBody>
          <a:bodyPr/>
          <a:lstStyle/>
          <a:p>
            <a:pPr algn="ctr" rtl="1"/>
            <a:r>
              <a:rPr lang="fa-IR" sz="2000" dirty="0">
                <a:solidFill>
                  <a:srgbClr val="FF0000"/>
                </a:solidFill>
                <a:cs typeface="B Lotus" panose="00000400000000000000" pitchFamily="2" charset="-78"/>
              </a:rPr>
              <a:t>سنسور رطوبت خازنی </a:t>
            </a:r>
            <a:r>
              <a:rPr lang="en-US" sz="2000" dirty="0">
                <a:solidFill>
                  <a:srgbClr val="FF0000"/>
                </a:solidFill>
                <a:cs typeface="B Lotus" panose="00000400000000000000" pitchFamily="2" charset="-78"/>
              </a:rPr>
              <a:t>HS1101</a:t>
            </a:r>
          </a:p>
          <a:p>
            <a:pPr marL="0" indent="0" algn="r" rtl="1">
              <a:buNone/>
            </a:pPr>
            <a:r>
              <a:rPr lang="fa-IR" sz="2000" dirty="0">
                <a:cs typeface="B Lotus" panose="00000400000000000000" pitchFamily="2" charset="-78"/>
              </a:rPr>
              <a:t>این سنسور برای اندازه گیری مقادیر رطوبت استفاده می شود</a:t>
            </a:r>
          </a:p>
          <a:p>
            <a:pPr marL="0" indent="0" algn="ctr" rtl="1">
              <a:buNone/>
            </a:pPr>
            <a:r>
              <a:rPr lang="fa-IR" sz="2000" dirty="0">
                <a:solidFill>
                  <a:srgbClr val="FF0000"/>
                </a:solidFill>
                <a:cs typeface="B Lotus" panose="00000400000000000000" pitchFamily="2" charset="-78"/>
              </a:rPr>
              <a:t>کاربرد ها</a:t>
            </a:r>
          </a:p>
          <a:p>
            <a:pPr marL="0" indent="0" algn="r" rtl="1">
              <a:buNone/>
            </a:pPr>
            <a:r>
              <a:rPr lang="fa-IR" sz="2000" dirty="0">
                <a:cs typeface="B Lotus" panose="00000400000000000000" pitchFamily="2" charset="-78"/>
              </a:rPr>
              <a:t>وسایل منزل برای کنترل رطوبت کابین های کنترل رطوبت دستگاه ها </a:t>
            </a:r>
          </a:p>
          <a:p>
            <a:pPr algn="r" rtl="1"/>
            <a:endParaRPr lang="fa-IR" dirty="0"/>
          </a:p>
          <a:p>
            <a:pPr marR="20955" algn="ctr" rtl="1"/>
            <a:r>
              <a:rPr lang="ar-SA" sz="1800" b="1" kern="0" spc="-10" dirty="0">
                <a:solidFill>
                  <a:srgbClr val="FF0000"/>
                </a:solidFill>
                <a:effectLst/>
                <a:latin typeface="Arial" panose="020B0604020202020204" pitchFamily="34" charset="0"/>
                <a:ea typeface="Arial" panose="020B0604020202020204" pitchFamily="34" charset="0"/>
              </a:rPr>
              <a:t>فرستنده</a:t>
            </a:r>
            <a:r>
              <a:rPr lang="ar-SA" sz="1800" b="1" kern="0" spc="-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گیرنده</a:t>
            </a:r>
            <a:r>
              <a:rPr lang="ar-SA" sz="1800" b="1" kern="0" spc="-1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مادون</a:t>
            </a:r>
            <a:r>
              <a:rPr lang="ar-SA" sz="1800" b="1" kern="0" spc="-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قرمز</a:t>
            </a:r>
            <a:r>
              <a:rPr lang="ar-SA" sz="1800" b="1" kern="0" spc="-1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سطحی</a:t>
            </a:r>
            <a:endParaRPr lang="en-US" sz="1800" b="1" kern="0" dirty="0">
              <a:solidFill>
                <a:srgbClr val="FF0000"/>
              </a:solidFill>
              <a:effectLst/>
              <a:latin typeface="Arial" panose="020B0604020202020204" pitchFamily="34" charset="0"/>
              <a:ea typeface="Arial" panose="020B0604020202020204" pitchFamily="34" charset="0"/>
            </a:endParaRPr>
          </a:p>
          <a:p>
            <a:pPr marL="0" indent="0" algn="ctr">
              <a:spcBef>
                <a:spcPts val="230"/>
              </a:spcBef>
              <a:spcAft>
                <a:spcPts val="0"/>
              </a:spcAft>
              <a:buNone/>
            </a:pPr>
            <a:r>
              <a:rPr lang="en-US" b="1" spc="-20" dirty="0">
                <a:solidFill>
                  <a:srgbClr val="FF0000"/>
                </a:solidFill>
                <a:effectLst/>
                <a:latin typeface="Calibri" panose="020F0502020204030204" pitchFamily="34" charset="0"/>
                <a:ea typeface="Microsoft Sans Serif" panose="020B0604020202020204" pitchFamily="34" charset="0"/>
                <a:cs typeface="Microsoft Sans Serif" panose="020B0604020202020204" pitchFamily="34" charset="0"/>
              </a:rPr>
              <a:t>CNY70</a:t>
            </a:r>
            <a:endParaRPr lang="en-US" dirty="0">
              <a:solidFill>
                <a:srgbClr val="FF0000"/>
              </a:solidFill>
              <a:effectLst/>
              <a:latin typeface="Microsoft Sans Serif" panose="020B0604020202020204" pitchFamily="34" charset="0"/>
              <a:ea typeface="Microsoft Sans Serif" panose="020B0604020202020204" pitchFamily="34" charset="0"/>
            </a:endParaRPr>
          </a:p>
          <a:p>
            <a:pPr marL="389255" marR="694055" indent="0" algn="just" rtl="1">
              <a:lnSpc>
                <a:spcPct val="125000"/>
              </a:lnSpc>
              <a:spcBef>
                <a:spcPts val="235"/>
              </a:spcBef>
              <a:spcAft>
                <a:spcPts val="0"/>
              </a:spcAft>
              <a:buNone/>
            </a:pPr>
            <a:r>
              <a:rPr lang="ar-SA" sz="2000" dirty="0">
                <a:cs typeface="B Lotus" panose="00000400000000000000" pitchFamily="2" charset="-78"/>
              </a:rPr>
              <a:t>سنسور </a:t>
            </a:r>
            <a:r>
              <a:rPr lang="en-US" sz="2000" dirty="0">
                <a:cs typeface="B Lotus" panose="00000400000000000000" pitchFamily="2" charset="-78"/>
              </a:rPr>
              <a:t>CNY70 </a:t>
            </a:r>
            <a:r>
              <a:rPr lang="ar-SA" sz="2000" dirty="0">
                <a:cs typeface="B Lotus" panose="00000400000000000000" pitchFamily="2" charset="-78"/>
              </a:rPr>
              <a:t>اصل و مرغوب مناسب براي ربات هاي تعقیب خط است</a:t>
            </a:r>
            <a:r>
              <a:rPr lang="en-US" sz="2000" dirty="0">
                <a:cs typeface="B Lotus" panose="00000400000000000000" pitchFamily="2" charset="-78"/>
              </a:rPr>
              <a:t>. </a:t>
            </a:r>
            <a:r>
              <a:rPr lang="ar-SA" sz="2000" dirty="0">
                <a:cs typeface="B Lotus" panose="00000400000000000000" pitchFamily="2" charset="-78"/>
              </a:rPr>
              <a:t>این سنسور امواج مادون قرمز را به طرف بیرون ارسال می کند و در صورتی که در مقابل آن جسمی و مانعی قرار گیرد امواج بازتاب شده</a:t>
            </a:r>
            <a:r>
              <a:rPr lang="fa-IR" sz="2000" dirty="0">
                <a:cs typeface="B Lotus" panose="00000400000000000000" pitchFamily="2" charset="-78"/>
              </a:rPr>
              <a:t> </a:t>
            </a:r>
            <a:r>
              <a:rPr lang="ar-SA" sz="2000" dirty="0">
                <a:cs typeface="B Lotus" panose="00000400000000000000" pitchFamily="2" charset="-78"/>
              </a:rPr>
              <a:t>و توسط گیرنده که یک</a:t>
            </a:r>
            <a:r>
              <a:rPr lang="fa-IR" sz="2000" dirty="0">
                <a:cs typeface="B Lotus" panose="00000400000000000000" pitchFamily="2" charset="-78"/>
              </a:rPr>
              <a:t> </a:t>
            </a:r>
            <a:r>
              <a:rPr lang="ar-SA" sz="2000" dirty="0">
                <a:cs typeface="B Lotus" panose="00000400000000000000" pitchFamily="2" charset="-78"/>
              </a:rPr>
              <a:t>فتوترانزیستور است، دریافت می شود</a:t>
            </a:r>
            <a:r>
              <a:rPr lang="en-US" sz="2000" dirty="0">
                <a:cs typeface="B Lotus" panose="00000400000000000000" pitchFamily="2" charset="-78"/>
              </a:rPr>
              <a:t>.</a:t>
            </a:r>
            <a:r>
              <a:rPr lang="ar-SA" sz="2000" dirty="0">
                <a:cs typeface="B Lotus" panose="00000400000000000000" pitchFamily="2" charset="-78"/>
              </a:rPr>
              <a:t> این سنسور با حساسیت با</a:t>
            </a:r>
            <a:r>
              <a:rPr lang="fa-IR" sz="2000" dirty="0">
                <a:cs typeface="B Lotus" panose="00000400000000000000" pitchFamily="2" charset="-78"/>
              </a:rPr>
              <a:t>لا</a:t>
            </a:r>
            <a:r>
              <a:rPr lang="ar-SA" sz="2000" dirty="0">
                <a:cs typeface="B Lotus" panose="00000400000000000000" pitchFamily="2" charset="-78"/>
              </a:rPr>
              <a:t> مناسب برای تشخیص بدون تماس و</a:t>
            </a:r>
            <a:r>
              <a:rPr lang="fa-IR" sz="2000" dirty="0">
                <a:cs typeface="B Lotus" panose="00000400000000000000" pitchFamily="2" charset="-78"/>
              </a:rPr>
              <a:t> </a:t>
            </a:r>
            <a:r>
              <a:rPr lang="ar-SA" sz="2000" dirty="0">
                <a:cs typeface="B Lotus" panose="00000400000000000000" pitchFamily="2" charset="-78"/>
              </a:rPr>
              <a:t>نیز مناسب برای خواندن انواع انکودر است</a:t>
            </a:r>
            <a:r>
              <a:rPr lang="en-US" sz="2000" dirty="0">
                <a:cs typeface="B Lotus" panose="00000400000000000000" pitchFamily="2" charset="-78"/>
              </a:rPr>
              <a:t>.</a:t>
            </a:r>
            <a:r>
              <a:rPr lang="fa-IR" sz="2000" dirty="0">
                <a:cs typeface="B Lotus" panose="00000400000000000000" pitchFamily="2" charset="-78"/>
              </a:rPr>
              <a:t> همچنین دارای فیلتر مادون قرمز برای کم کردن اثر نور محیط است.</a:t>
            </a:r>
            <a:endParaRPr lang="en-US" sz="2000" dirty="0">
              <a:cs typeface="B Lotus" panose="00000400000000000000" pitchFamily="2" charset="-78"/>
            </a:endParaRPr>
          </a:p>
          <a:p>
            <a:pPr algn="r" rtl="1"/>
            <a:endParaRPr lang="fa-IR" dirty="0"/>
          </a:p>
        </p:txBody>
      </p:sp>
      <p:pic>
        <p:nvPicPr>
          <p:cNvPr id="4" name="Picture 3">
            <a:extLst>
              <a:ext uri="{FF2B5EF4-FFF2-40B4-BE49-F238E27FC236}">
                <a16:creationId xmlns:a16="http://schemas.microsoft.com/office/drawing/2014/main" xmlns="" id="{F209A2BF-5EDB-8410-E4EE-B73183DEFBF1}"/>
              </a:ext>
            </a:extLst>
          </p:cNvPr>
          <p:cNvPicPr>
            <a:picLocks noChangeAspect="1"/>
          </p:cNvPicPr>
          <p:nvPr/>
        </p:nvPicPr>
        <p:blipFill>
          <a:blip r:embed="rId2"/>
          <a:stretch>
            <a:fillRect/>
          </a:stretch>
        </p:blipFill>
        <p:spPr>
          <a:xfrm>
            <a:off x="1765892" y="1066021"/>
            <a:ext cx="1682642" cy="1743607"/>
          </a:xfrm>
          <a:prstGeom prst="rect">
            <a:avLst/>
          </a:prstGeom>
        </p:spPr>
      </p:pic>
      <p:pic>
        <p:nvPicPr>
          <p:cNvPr id="5" name="Picture 4">
            <a:extLst>
              <a:ext uri="{FF2B5EF4-FFF2-40B4-BE49-F238E27FC236}">
                <a16:creationId xmlns:a16="http://schemas.microsoft.com/office/drawing/2014/main" xmlns="" id="{5739AEB8-B4EB-2883-F9FA-B4ED28659F6E}"/>
              </a:ext>
            </a:extLst>
          </p:cNvPr>
          <p:cNvPicPr>
            <a:picLocks noChangeAspect="1"/>
          </p:cNvPicPr>
          <p:nvPr/>
        </p:nvPicPr>
        <p:blipFill>
          <a:blip r:embed="rId3"/>
          <a:stretch>
            <a:fillRect/>
          </a:stretch>
        </p:blipFill>
        <p:spPr>
          <a:xfrm>
            <a:off x="1230146" y="4567480"/>
            <a:ext cx="1713124" cy="1609483"/>
          </a:xfrm>
          <a:prstGeom prst="rect">
            <a:avLst/>
          </a:prstGeom>
        </p:spPr>
      </p:pic>
    </p:spTree>
    <p:extLst>
      <p:ext uri="{BB962C8B-B14F-4D97-AF65-F5344CB8AC3E}">
        <p14:creationId xmlns:p14="http://schemas.microsoft.com/office/powerpoint/2010/main" val="242608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25D834-EA70-9AA2-BFF1-2187B137E024}"/>
              </a:ext>
            </a:extLst>
          </p:cNvPr>
          <p:cNvSpPr>
            <a:spLocks noGrp="1"/>
          </p:cNvSpPr>
          <p:nvPr>
            <p:ph idx="1"/>
          </p:nvPr>
        </p:nvSpPr>
        <p:spPr>
          <a:xfrm>
            <a:off x="838200" y="1480001"/>
            <a:ext cx="10515600" cy="3897997"/>
          </a:xfrm>
        </p:spPr>
        <p:txBody>
          <a:bodyPr/>
          <a:lstStyle/>
          <a:p>
            <a:pPr marR="933450" algn="ctr" rtl="1">
              <a:spcBef>
                <a:spcPts val="800"/>
              </a:spcBef>
              <a:spcAft>
                <a:spcPts val="0"/>
              </a:spcAft>
            </a:pPr>
            <a:r>
              <a:rPr lang="ar-SA" sz="1800" b="1" spc="-4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سنسور</a:t>
            </a:r>
            <a:r>
              <a:rPr lang="ar-SA" sz="1800" b="1" spc="-55"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spc="-2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گاز</a:t>
            </a:r>
            <a:r>
              <a:rPr lang="ar-SA" sz="1800" b="1" dirty="0">
                <a:solidFill>
                  <a:srgbClr val="FF0000"/>
                </a:solidFill>
                <a:effectLst/>
                <a:latin typeface="Microsoft Sans Serif" panose="020B0604020202020204" pitchFamily="34" charset="0"/>
                <a:ea typeface="Microsoft Sans Serif" panose="020B0604020202020204" pitchFamily="34" charset="0"/>
                <a:cs typeface="Calibri" panose="020F0502020204030204" pitchFamily="34" charset="0"/>
              </a:rPr>
              <a:t> </a:t>
            </a:r>
            <a:r>
              <a:rPr lang="en-US" sz="1800" b="1" spc="-20" dirty="0">
                <a:solidFill>
                  <a:srgbClr val="FF0000"/>
                </a:solidFill>
                <a:effectLst/>
                <a:latin typeface="Calibri" panose="020F0502020204030204" pitchFamily="34" charset="0"/>
                <a:ea typeface="Microsoft Sans Serif" panose="020B0604020202020204" pitchFamily="34" charset="0"/>
              </a:rPr>
              <a:t>TGS813</a:t>
            </a:r>
            <a:r>
              <a:rPr lang="en-US" sz="1800" b="1" spc="-15" dirty="0">
                <a:solidFill>
                  <a:srgbClr val="FF0000"/>
                </a:solidFill>
                <a:effectLst/>
                <a:latin typeface="Calibri" panose="020F0502020204030204" pitchFamily="34" charset="0"/>
                <a:ea typeface="Microsoft Sans Serif" panose="020B0604020202020204" pitchFamily="34" charset="0"/>
              </a:rPr>
              <a:t> </a:t>
            </a:r>
            <a:r>
              <a:rPr lang="en-US" sz="1800" b="1" spc="-20" dirty="0">
                <a:solidFill>
                  <a:srgbClr val="FF0000"/>
                </a:solidFill>
                <a:effectLst/>
                <a:latin typeface="Calibri" panose="020F0502020204030204" pitchFamily="34" charset="0"/>
                <a:ea typeface="Microsoft Sans Serif" panose="020B0604020202020204" pitchFamily="34" charset="0"/>
              </a:rPr>
              <a:t>Figaro</a:t>
            </a:r>
            <a:endParaRPr lang="en-US" sz="1800" dirty="0">
              <a:solidFill>
                <a:srgbClr val="FF0000"/>
              </a:solidFill>
              <a:effectLst/>
              <a:latin typeface="Microsoft Sans Serif" panose="020B0604020202020204" pitchFamily="34" charset="0"/>
              <a:ea typeface="Microsoft Sans Serif" panose="020B0604020202020204" pitchFamily="34" charset="0"/>
            </a:endParaRPr>
          </a:p>
          <a:p>
            <a:pPr marL="0" marR="693420" indent="0" algn="r" rtl="1">
              <a:spcBef>
                <a:spcPts val="205"/>
              </a:spcBef>
              <a:spcAft>
                <a:spcPts val="0"/>
              </a:spcAft>
              <a:buNone/>
            </a:pPr>
            <a:r>
              <a:rPr lang="en-US" sz="1800" spc="-10" dirty="0">
                <a:effectLst/>
                <a:latin typeface="Calibri" panose="020F0502020204030204" pitchFamily="34" charset="0"/>
                <a:ea typeface="Microsoft Sans Serif" panose="020B0604020202020204" pitchFamily="34" charset="0"/>
                <a:cs typeface="B Lotus" panose="00000400000000000000" pitchFamily="2" charset="-78"/>
              </a:rPr>
              <a:t>TGS813</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سنسور</a:t>
            </a:r>
            <a:r>
              <a:rPr lang="ar-SA" sz="1800" spc="1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مناسب</a:t>
            </a:r>
            <a:r>
              <a:rPr lang="ar-SA" sz="1800" spc="1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برای</a:t>
            </a:r>
            <a:r>
              <a:rPr lang="ar-SA" sz="1800" spc="1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تشخیص</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گازهای</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قابل</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احتراق</a:t>
            </a:r>
            <a:r>
              <a:rPr lang="ar-SA"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p>
          <a:p>
            <a:pPr marR="1363980" algn="ctr" rtl="1">
              <a:spcBef>
                <a:spcPts val="5"/>
              </a:spcBef>
              <a:spcAft>
                <a:spcPts val="0"/>
              </a:spcAft>
            </a:pPr>
            <a:endParaRPr lang="en-US" sz="1800" b="1" kern="0" spc="-10" dirty="0">
              <a:solidFill>
                <a:srgbClr val="333333"/>
              </a:solidFill>
              <a:effectLst/>
              <a:latin typeface="Arial" panose="020B0604020202020204" pitchFamily="34" charset="0"/>
              <a:ea typeface="Arial" panose="020B0604020202020204" pitchFamily="34" charset="0"/>
            </a:endParaRPr>
          </a:p>
          <a:p>
            <a:pPr marR="1363980" algn="ctr" rtl="1">
              <a:spcBef>
                <a:spcPts val="5"/>
              </a:spcBef>
              <a:spcAft>
                <a:spcPts val="0"/>
              </a:spcAft>
            </a:pPr>
            <a:r>
              <a:rPr lang="ar-SA" sz="1800" b="1" kern="0" spc="-10" dirty="0">
                <a:solidFill>
                  <a:srgbClr val="FF0000"/>
                </a:solidFill>
                <a:effectLst/>
                <a:latin typeface="Arial" panose="020B0604020202020204" pitchFamily="34" charset="0"/>
                <a:ea typeface="Arial" panose="020B0604020202020204" pitchFamily="34" charset="0"/>
              </a:rPr>
              <a:t>ویژگی</a:t>
            </a:r>
            <a:r>
              <a:rPr lang="ar-SA" sz="1800" b="1" kern="0" spc="65"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ها</a:t>
            </a:r>
            <a:endParaRPr lang="fa-IR" sz="1800" b="1" kern="0" dirty="0">
              <a:solidFill>
                <a:srgbClr val="FF0000"/>
              </a:solidFill>
              <a:latin typeface="Arial" panose="020B0604020202020204" pitchFamily="34" charset="0"/>
              <a:ea typeface="Arial" panose="020B0604020202020204" pitchFamily="34" charset="0"/>
            </a:endParaRPr>
          </a:p>
          <a:p>
            <a:pPr marL="0" marR="1363980" indent="0" algn="r" rtl="1">
              <a:spcBef>
                <a:spcPts val="5"/>
              </a:spcBef>
              <a:spcAft>
                <a:spcPts val="0"/>
              </a:spcAft>
              <a:buNone/>
            </a:pP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حساسیت با</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به گازهای متان، پروپان و</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بوتان حساسیت به مونوکسید کربن، آمونیاک، دی اکسید گوگرد، الکل، بنزین</a:t>
            </a:r>
            <a:endParaRPr lang="fa-IR"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0" marR="1363980" indent="0" algn="r" rtl="1">
              <a:spcBef>
                <a:spcPts val="5"/>
              </a:spcBef>
              <a:spcAft>
                <a:spcPts val="0"/>
              </a:spcAft>
              <a:buNone/>
            </a:pPr>
            <a:endParaRPr lang="fa-IR" sz="1800" dirty="0">
              <a:latin typeface="Microsoft Sans Serif" panose="020B0604020202020204" pitchFamily="34" charset="0"/>
              <a:ea typeface="Microsoft Sans Serif" panose="020B0604020202020204" pitchFamily="34" charset="0"/>
              <a:cs typeface="B Lotus" panose="00000400000000000000" pitchFamily="2" charset="-78"/>
            </a:endParaRPr>
          </a:p>
        </p:txBody>
      </p:sp>
    </p:spTree>
    <p:extLst>
      <p:ext uri="{BB962C8B-B14F-4D97-AF65-F5344CB8AC3E}">
        <p14:creationId xmlns:p14="http://schemas.microsoft.com/office/powerpoint/2010/main" val="408282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0FC24D0-B47B-E171-C714-1FE51AA8809C}"/>
              </a:ext>
            </a:extLst>
          </p:cNvPr>
          <p:cNvSpPr>
            <a:spLocks noGrp="1"/>
          </p:cNvSpPr>
          <p:nvPr>
            <p:ph idx="1"/>
          </p:nvPr>
        </p:nvSpPr>
        <p:spPr>
          <a:xfrm>
            <a:off x="978877" y="981564"/>
            <a:ext cx="10515600" cy="4856528"/>
          </a:xfrm>
        </p:spPr>
        <p:txBody>
          <a:bodyPr>
            <a:normAutofit/>
          </a:bodyPr>
          <a:lstStyle/>
          <a:p>
            <a:pPr marL="807720" marR="4095115" algn="just" rtl="1">
              <a:lnSpc>
                <a:spcPct val="142000"/>
              </a:lnSpc>
              <a:spcBef>
                <a:spcPts val="635"/>
              </a:spcBef>
              <a:spcAft>
                <a:spcPts val="0"/>
              </a:spcAft>
            </a:pP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ماژول</a:t>
            </a:r>
            <a:r>
              <a:rPr lang="ar-SA" sz="1800" b="1" spc="-3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الکترونیکی</a:t>
            </a:r>
            <a:r>
              <a:rPr lang="ar-SA" sz="1800" b="1" spc="-3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یک</a:t>
            </a:r>
            <a:r>
              <a:rPr lang="ar-SA" sz="1800" b="1" spc="-3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برد</a:t>
            </a:r>
            <a:r>
              <a:rPr lang="ar-SA" sz="1800" b="1" spc="-3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تشکیل شده از قطعات الکترونیکی مختلف </a:t>
            </a:r>
            <a:r>
              <a:rPr lang="ar-SA" sz="1800" b="1" spc="-1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است</a:t>
            </a:r>
            <a:r>
              <a:rPr lang="en-US" sz="1800" b="1" spc="-10" dirty="0">
                <a:solidFill>
                  <a:srgbClr val="3366FF"/>
                </a:solidFill>
                <a:effectLst/>
                <a:latin typeface="Arial" panose="020B0604020202020204" pitchFamily="34" charset="0"/>
                <a:ea typeface="Microsoft Sans Serif" panose="020B0604020202020204" pitchFamily="34" charset="0"/>
              </a:rPr>
              <a:t>.</a:t>
            </a:r>
            <a:r>
              <a:rPr lang="ar-SA" sz="1800" b="1" spc="-1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به عبارتی</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spc="-1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ماژولها</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spc="-1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مجموعه قطعات الکترونیکی فشرده برای</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کارهای</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حرفهای</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تولید</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شده</a:t>
            </a:r>
            <a:r>
              <a:rPr lang="ar-SA" sz="1800" b="1" spc="-2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اند</a:t>
            </a:r>
            <a:r>
              <a:rPr lang="en-US" sz="1800" b="1" dirty="0">
                <a:solidFill>
                  <a:srgbClr val="3366FF"/>
                </a:solidFill>
                <a:effectLst/>
                <a:latin typeface="Arial" panose="020B0604020202020204" pitchFamily="34" charset="0"/>
                <a:ea typeface="Microsoft Sans Serif" panose="020B0604020202020204" pitchFamily="34" charset="0"/>
              </a:rPr>
              <a:t>.</a:t>
            </a:r>
            <a:r>
              <a:rPr lang="en-US" sz="1800" b="1" spc="-25" dirty="0">
                <a:solidFill>
                  <a:srgbClr val="3366FF"/>
                </a:solidFill>
                <a:effectLst/>
                <a:latin typeface="Arial" panose="020B0604020202020204" pitchFamily="34" charset="0"/>
                <a:ea typeface="Microsoft Sans Serif"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به</a:t>
            </a:r>
            <a:r>
              <a:rPr lang="ar-SA" sz="1800" b="1" spc="-6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جای</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استفاده</a:t>
            </a:r>
            <a:r>
              <a:rPr lang="ar-SA" sz="1800" b="1" spc="-2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از</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یک</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سنسور</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یا تراشهای</a:t>
            </a:r>
            <a:r>
              <a:rPr lang="ar-SA" sz="1800" b="1" spc="-5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خاص</a:t>
            </a:r>
            <a:r>
              <a:rPr lang="ar-SA" sz="1800" b="1" spc="-3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و</a:t>
            </a:r>
            <a:r>
              <a:rPr lang="ar-SA" sz="1800" b="1" spc="-5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طراحی</a:t>
            </a:r>
            <a:r>
              <a:rPr lang="ar-SA" sz="1800" b="1" spc="-5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مدار</a:t>
            </a:r>
            <a:r>
              <a:rPr lang="ar-SA" sz="1800" b="1" spc="-3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برای</a:t>
            </a:r>
            <a:r>
              <a:rPr lang="ar-SA" sz="1800" b="1" spc="-5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آن،</a:t>
            </a:r>
            <a:r>
              <a:rPr lang="ar-SA" sz="1800" b="1" spc="-3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از</a:t>
            </a:r>
            <a:r>
              <a:rPr lang="ar-SA" sz="1800" b="1" spc="-3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یک</a:t>
            </a:r>
            <a:r>
              <a:rPr lang="ar-SA" sz="1800" b="1" spc="-6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ماژول</a:t>
            </a:r>
            <a:r>
              <a:rPr lang="ar-SA" sz="1800" b="1" spc="-2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با</a:t>
            </a:r>
            <a:r>
              <a:rPr lang="ar-SA" sz="1800" b="1" spc="-5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همان</a:t>
            </a:r>
            <a:r>
              <a:rPr lang="ar-SA" sz="1800" b="1" spc="-3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ویژگیها استفاده</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میشود</a:t>
            </a:r>
            <a:r>
              <a:rPr lang="en-US" sz="1800" b="1" dirty="0">
                <a:solidFill>
                  <a:srgbClr val="3366FF"/>
                </a:solidFill>
                <a:effectLst/>
                <a:latin typeface="Arial" panose="020B0604020202020204" pitchFamily="34" charset="0"/>
                <a:ea typeface="Microsoft Sans Serif" panose="020B0604020202020204" pitchFamily="34" charset="0"/>
              </a:rPr>
              <a:t>.</a:t>
            </a:r>
            <a:r>
              <a:rPr lang="en-US" sz="1800" b="1" spc="-25" dirty="0">
                <a:solidFill>
                  <a:srgbClr val="3366FF"/>
                </a:solidFill>
                <a:effectLst/>
                <a:latin typeface="Arial" panose="020B0604020202020204" pitchFamily="34" charset="0"/>
                <a:ea typeface="Microsoft Sans Serif"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هم</a:t>
            </a:r>
            <a:r>
              <a:rPr lang="ar-SA" sz="1800" b="1" spc="-2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صرفه</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اقتصادی</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ماژول</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بیشتر</a:t>
            </a:r>
            <a:r>
              <a:rPr lang="ar-SA" sz="1800" b="1" spc="-2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است</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و</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هم</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قابلیت اطمینان بیشتری</a:t>
            </a:r>
            <a:r>
              <a:rPr lang="ar-SA" sz="1800" b="1" spc="-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دارد</a:t>
            </a:r>
            <a:r>
              <a:rPr lang="en-US" sz="1800" b="1" dirty="0">
                <a:solidFill>
                  <a:srgbClr val="3366FF"/>
                </a:solidFill>
                <a:effectLst/>
                <a:latin typeface="Arial" panose="020B0604020202020204" pitchFamily="34" charset="0"/>
                <a:ea typeface="Microsoft Sans Serif" panose="020B0604020202020204" pitchFamily="34" charset="0"/>
              </a:rPr>
              <a:t>.</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معمو</a:t>
            </a:r>
            <a:r>
              <a:rPr lang="fa-IR" sz="1800" b="1" dirty="0">
                <a:solidFill>
                  <a:srgbClr val="3366FF"/>
                </a:solidFill>
                <a:latin typeface="Microsoft Sans Serif" panose="020B0604020202020204" pitchFamily="34" charset="0"/>
                <a:ea typeface="Microsoft Sans Serif" panose="020B0604020202020204" pitchFamily="34" charset="0"/>
                <a:cs typeface="Arial" panose="020B0604020202020204" pitchFamily="34" charset="0"/>
              </a:rPr>
              <a:t>لا</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ماژولها به صورت قطعات نصب شده روی سطح</a:t>
            </a:r>
            <a:r>
              <a:rPr lang="en-US"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surface-mount device (</a:t>
            </a:r>
            <a:r>
              <a:rPr lang="en-US" sz="1800" b="1" dirty="0" err="1">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smd</a:t>
            </a:r>
            <a:r>
              <a:rPr lang="en-US"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طراحی</a:t>
            </a:r>
            <a:r>
              <a:rPr lang="ar-SA" sz="1800" b="1" spc="-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میشوند</a:t>
            </a:r>
            <a:r>
              <a:rPr lang="en-US" sz="1800" b="1" dirty="0">
                <a:solidFill>
                  <a:srgbClr val="3366FF"/>
                </a:solidFill>
                <a:effectLst/>
                <a:latin typeface="Arial" panose="020B0604020202020204" pitchFamily="34" charset="0"/>
                <a:ea typeface="Microsoft Sans Serif" panose="020B0604020202020204" pitchFamily="34" charset="0"/>
              </a:rPr>
              <a:t>. </a:t>
            </a:r>
            <a:r>
              <a:rPr lang="ar-SA" sz="1800" b="1" dirty="0">
                <a:solidFill>
                  <a:srgbClr val="3366FF"/>
                </a:solidFill>
                <a:effectLst/>
                <a:latin typeface="Arial" panose="020B0604020202020204" pitchFamily="34" charset="0"/>
                <a:ea typeface="Microsoft Sans Serif" panose="020B0604020202020204" pitchFamily="34" charset="0"/>
              </a:rPr>
              <a:t>ماژول</a:t>
            </a:r>
            <a:r>
              <a:rPr lang="fa-IR" sz="1800" b="1" dirty="0">
                <a:solidFill>
                  <a:srgbClr val="3366FF"/>
                </a:solidFill>
                <a:effectLst/>
                <a:latin typeface="Arial" panose="020B0604020202020204" pitchFamily="34" charset="0"/>
                <a:ea typeface="Microsoft Sans Serif" panose="020B0604020202020204" pitchFamily="34" charset="0"/>
              </a:rPr>
              <a:t>ها</a:t>
            </a:r>
            <a:r>
              <a:rPr lang="ar-SA" sz="1800" b="1" dirty="0">
                <a:solidFill>
                  <a:srgbClr val="3366FF"/>
                </a:solidFill>
                <a:effectLst/>
                <a:latin typeface="Arial" panose="020B0604020202020204" pitchFamily="34" charset="0"/>
                <a:ea typeface="Microsoft Sans Serif"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کاربری واحد یا کاربری چندگانه دارد</a:t>
            </a:r>
            <a:r>
              <a:rPr lang="en-US" sz="1800" b="1" dirty="0">
                <a:solidFill>
                  <a:srgbClr val="3366FF"/>
                </a:solidFill>
                <a:effectLst/>
                <a:latin typeface="Arial" panose="020B0604020202020204" pitchFamily="34" charset="0"/>
                <a:ea typeface="Microsoft Sans Serif" panose="020B0604020202020204" pitchFamily="34" charset="0"/>
              </a:rPr>
              <a:t>.</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ماژول</a:t>
            </a:r>
            <a:r>
              <a:rPr lang="fa-IR" sz="1800" dirty="0">
                <a:latin typeface="Microsoft Sans Serif" panose="020B0604020202020204" pitchFamily="34" charset="0"/>
                <a:ea typeface="Microsoft Sans Serif"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التراسونیک </a:t>
            </a:r>
            <a:r>
              <a:rPr lang="en-US" sz="1800" b="1" dirty="0">
                <a:solidFill>
                  <a:srgbClr val="3366FF"/>
                </a:solidFill>
                <a:effectLst/>
                <a:latin typeface="Arial" panose="020B0604020202020204" pitchFamily="34" charset="0"/>
                <a:ea typeface="Microsoft Sans Serif" panose="020B0604020202020204" pitchFamily="34" charset="0"/>
              </a:rPr>
              <a:t>(</a:t>
            </a:r>
            <a:r>
              <a:rPr lang="en-US" sz="1800" b="1" dirty="0">
                <a:solidFill>
                  <a:srgbClr val="3366FF"/>
                </a:solidFill>
                <a:effectLst/>
                <a:latin typeface="Times New Roman" panose="02020603050405020304" pitchFamily="18" charset="0"/>
                <a:ea typeface="Microsoft Sans Serif" panose="020B0604020202020204" pitchFamily="34" charset="0"/>
              </a:rPr>
              <a:t>Ultrasonic</a:t>
            </a:r>
            <a:r>
              <a:rPr lang="en-US" sz="1800" b="1" dirty="0">
                <a:solidFill>
                  <a:srgbClr val="3366FF"/>
                </a:solidFill>
                <a:effectLst/>
                <a:latin typeface="Arial" panose="020B0604020202020204" pitchFamily="34" charset="0"/>
                <a:ea typeface="Microsoft Sans Serif" panose="020B0604020202020204" pitchFamily="34" charset="0"/>
              </a:rPr>
              <a:t>) </a:t>
            </a:r>
            <a:r>
              <a:rPr lang="ar-SA" sz="1800" b="1" dirty="0">
                <a:solidFill>
                  <a:srgbClr val="3366FF"/>
                </a:solidFill>
                <a:effectLst/>
                <a:latin typeface="Arial" panose="020B0604020202020204" pitchFamily="34" charset="0"/>
                <a:ea typeface="Microsoft Sans Serif" panose="020B0604020202020204" pitchFamily="34" charset="0"/>
              </a:rPr>
              <a:t>از سنسور التراسونیک برای تشخیص فاصله یا </a:t>
            </a:r>
            <a:r>
              <a:rPr lang="ar-SA" sz="1800" b="1" spc="-20" dirty="0">
                <a:solidFill>
                  <a:srgbClr val="3366FF"/>
                </a:solidFill>
                <a:effectLst/>
                <a:latin typeface="Arial" panose="020B0604020202020204" pitchFamily="34" charset="0"/>
                <a:ea typeface="Microsoft Sans Serif" panose="020B0604020202020204" pitchFamily="34" charset="0"/>
              </a:rPr>
              <a:t>مانع</a:t>
            </a:r>
            <a:r>
              <a:rPr lang="ar-SA" sz="1800" b="1" spc="-10" dirty="0">
                <a:solidFill>
                  <a:srgbClr val="3366FF"/>
                </a:solidFill>
                <a:effectLst/>
                <a:latin typeface="Arial" panose="020B0604020202020204" pitchFamily="34" charset="0"/>
                <a:ea typeface="Microsoft Sans Serif" panose="020B0604020202020204" pitchFamily="34" charset="0"/>
              </a:rPr>
              <a:t> تشکیل شده</a:t>
            </a:r>
            <a:r>
              <a:rPr lang="ar-SA" sz="1800" b="1" spc="-5" dirty="0">
                <a:solidFill>
                  <a:srgbClr val="3366FF"/>
                </a:solidFill>
                <a:effectLst/>
                <a:latin typeface="Arial" panose="020B0604020202020204" pitchFamily="34" charset="0"/>
                <a:ea typeface="Microsoft Sans Serif" panose="020B0604020202020204" pitchFamily="34" charset="0"/>
              </a:rPr>
              <a:t> </a:t>
            </a:r>
            <a:r>
              <a:rPr lang="ar-SA" sz="1800" b="1" spc="-10" dirty="0">
                <a:solidFill>
                  <a:srgbClr val="3366FF"/>
                </a:solidFill>
                <a:effectLst/>
                <a:latin typeface="Arial" panose="020B0604020202020204" pitchFamily="34" charset="0"/>
                <a:ea typeface="Microsoft Sans Serif" panose="020B0604020202020204" pitchFamily="34" charset="0"/>
              </a:rPr>
              <a:t>است</a:t>
            </a:r>
            <a:r>
              <a:rPr lang="en-US" sz="1800" b="1" spc="-10" dirty="0">
                <a:solidFill>
                  <a:srgbClr val="3366FF"/>
                </a:solidFill>
                <a:effectLst/>
                <a:latin typeface="Arial" panose="020B0604020202020204" pitchFamily="34" charset="0"/>
                <a:ea typeface="Microsoft Sans Serif" panose="020B0604020202020204" pitchFamily="34" charset="0"/>
              </a:rPr>
              <a:t>. </a:t>
            </a:r>
            <a:r>
              <a:rPr lang="ar-SA" sz="1800" b="1" spc="-10" dirty="0">
                <a:solidFill>
                  <a:srgbClr val="3366FF"/>
                </a:solidFill>
                <a:effectLst/>
                <a:latin typeface="Arial" panose="020B0604020202020204" pitchFamily="34" charset="0"/>
                <a:ea typeface="Microsoft Sans Serif" panose="020B0604020202020204" pitchFamily="34" charset="0"/>
              </a:rPr>
              <a:t>ماژول</a:t>
            </a:r>
            <a:r>
              <a:rPr lang="ar-SA" sz="1800" b="1" spc="-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spc="-1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بلوتوث </a:t>
            </a:r>
            <a:r>
              <a:rPr lang="en-US" sz="1800" b="1" spc="-10" dirty="0">
                <a:solidFill>
                  <a:srgbClr val="3366FF"/>
                </a:solidFill>
                <a:effectLst/>
                <a:latin typeface="Arial" panose="020B0604020202020204" pitchFamily="34" charset="0"/>
                <a:ea typeface="Microsoft Sans Serif" panose="020B0604020202020204" pitchFamily="34" charset="0"/>
              </a:rPr>
              <a:t>(</a:t>
            </a:r>
            <a:r>
              <a:rPr lang="en-US" sz="1800" b="1" spc="-10" dirty="0">
                <a:solidFill>
                  <a:srgbClr val="3366FF"/>
                </a:solidFill>
                <a:effectLst/>
                <a:latin typeface="Times New Roman" panose="02020603050405020304" pitchFamily="18" charset="0"/>
                <a:ea typeface="Microsoft Sans Serif" panose="020B0604020202020204" pitchFamily="34" charset="0"/>
              </a:rPr>
              <a:t>Bluetooth</a:t>
            </a:r>
            <a:r>
              <a:rPr lang="en-US" sz="1800" b="1" spc="-10" dirty="0">
                <a:solidFill>
                  <a:srgbClr val="3366FF"/>
                </a:solidFill>
                <a:effectLst/>
                <a:latin typeface="Arial" panose="020B0604020202020204" pitchFamily="34" charset="0"/>
                <a:ea typeface="Microsoft Sans Serif" panose="020B0604020202020204" pitchFamily="34" charset="0"/>
              </a:rPr>
              <a:t>)</a:t>
            </a:r>
            <a:r>
              <a:rPr lang="en-US" sz="1800" b="1" spc="-5" dirty="0">
                <a:solidFill>
                  <a:srgbClr val="3366FF"/>
                </a:solidFill>
                <a:effectLst/>
                <a:latin typeface="Arial" panose="020B0604020202020204" pitchFamily="34" charset="0"/>
                <a:ea typeface="Microsoft Sans Serif" panose="020B0604020202020204" pitchFamily="34" charset="0"/>
              </a:rPr>
              <a:t> </a:t>
            </a:r>
            <a:r>
              <a:rPr lang="ar-SA" sz="1800" b="1" spc="-1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دارای تراشه بلوتوث</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spc="-25"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جهت</a:t>
            </a:r>
            <a:r>
              <a:rPr lang="ar-SA" sz="1800" b="1" spc="-6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ارتباط</a:t>
            </a:r>
            <a:r>
              <a:rPr lang="ar-SA" sz="1800" b="1" spc="-6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بیسیم</a:t>
            </a:r>
            <a:r>
              <a:rPr lang="ar-SA" sz="1800" b="1" spc="-60"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3366FF"/>
                </a:solidFill>
                <a:effectLst/>
                <a:latin typeface="Microsoft Sans Serif" panose="020B0604020202020204" pitchFamily="34" charset="0"/>
                <a:ea typeface="Microsoft Sans Serif" panose="020B0604020202020204" pitchFamily="34" charset="0"/>
                <a:cs typeface="Arial" panose="020B0604020202020204" pitchFamily="34" charset="0"/>
              </a:rPr>
              <a:t>است</a:t>
            </a:r>
            <a:r>
              <a:rPr lang="en-US" sz="1800" b="1" dirty="0">
                <a:solidFill>
                  <a:srgbClr val="3366FF"/>
                </a:solidFill>
                <a:effectLst/>
                <a:latin typeface="Arial" panose="020B0604020202020204" pitchFamily="34" charset="0"/>
                <a:ea typeface="Microsoft Sans Serif" panose="020B0604020202020204" pitchFamily="34" charset="0"/>
              </a:rPr>
              <a:t>.</a:t>
            </a:r>
            <a:endParaRPr lang="en-US" sz="1800" dirty="0">
              <a:effectLst/>
              <a:latin typeface="Microsoft Sans Serif" panose="020B0604020202020204" pitchFamily="34" charset="0"/>
              <a:ea typeface="Microsoft Sans Serif" panose="020B0604020202020204" pitchFamily="34" charset="0"/>
            </a:endParaRPr>
          </a:p>
          <a:p>
            <a:endParaRPr lang="fa-IR" dirty="0"/>
          </a:p>
        </p:txBody>
      </p:sp>
      <p:pic>
        <p:nvPicPr>
          <p:cNvPr id="4" name="Picture 3">
            <a:extLst>
              <a:ext uri="{FF2B5EF4-FFF2-40B4-BE49-F238E27FC236}">
                <a16:creationId xmlns:a16="http://schemas.microsoft.com/office/drawing/2014/main" xmlns="" id="{6F526512-FD0E-0D88-AD0E-EF3B1723945F}"/>
              </a:ext>
            </a:extLst>
          </p:cNvPr>
          <p:cNvPicPr>
            <a:picLocks noChangeAspect="1"/>
          </p:cNvPicPr>
          <p:nvPr/>
        </p:nvPicPr>
        <p:blipFill>
          <a:blip r:embed="rId2"/>
          <a:stretch>
            <a:fillRect/>
          </a:stretch>
        </p:blipFill>
        <p:spPr>
          <a:xfrm>
            <a:off x="1260232" y="1606611"/>
            <a:ext cx="3194182" cy="3644778"/>
          </a:xfrm>
          <a:prstGeom prst="rect">
            <a:avLst/>
          </a:prstGeom>
        </p:spPr>
      </p:pic>
    </p:spTree>
    <p:extLst>
      <p:ext uri="{BB962C8B-B14F-4D97-AF65-F5344CB8AC3E}">
        <p14:creationId xmlns:p14="http://schemas.microsoft.com/office/powerpoint/2010/main" val="2633245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F0C853-4178-7CE6-22C1-CA56C9A70B1E}"/>
              </a:ext>
            </a:extLst>
          </p:cNvPr>
          <p:cNvSpPr>
            <a:spLocks noGrp="1"/>
          </p:cNvSpPr>
          <p:nvPr>
            <p:ph idx="1"/>
          </p:nvPr>
        </p:nvSpPr>
        <p:spPr>
          <a:xfrm>
            <a:off x="838200" y="745588"/>
            <a:ext cx="10515600" cy="5809957"/>
          </a:xfrm>
        </p:spPr>
        <p:txBody>
          <a:bodyPr>
            <a:normAutofit lnSpcReduction="10000"/>
          </a:bodyPr>
          <a:lstStyle/>
          <a:p>
            <a:pPr algn="ctr" rtl="1"/>
            <a:r>
              <a:rPr lang="fa-IR" dirty="0">
                <a:solidFill>
                  <a:srgbClr val="FF0000"/>
                </a:solidFill>
              </a:rPr>
              <a:t>سنسور جریان </a:t>
            </a:r>
            <a:r>
              <a:rPr lang="en-US" dirty="0">
                <a:solidFill>
                  <a:srgbClr val="FF0000"/>
                </a:solidFill>
              </a:rPr>
              <a:t>ACS758LCB-100B-PFF</a:t>
            </a:r>
          </a:p>
          <a:p>
            <a:pPr marL="0" indent="0" algn="just" rtl="1">
              <a:lnSpc>
                <a:spcPct val="100000"/>
              </a:lnSpc>
              <a:buNone/>
            </a:pPr>
            <a:r>
              <a:rPr lang="fa-IR" sz="2200" dirty="0">
                <a:cs typeface="B Lotus" panose="00000400000000000000" pitchFamily="2" charset="-78"/>
              </a:rPr>
              <a:t>سنسورهاي جریان اثر هال سري </a:t>
            </a:r>
            <a:r>
              <a:rPr lang="en-US" sz="2200" dirty="0">
                <a:cs typeface="B Lotus" panose="00000400000000000000" pitchFamily="2" charset="-78"/>
              </a:rPr>
              <a:t>ACS7</a:t>
            </a:r>
            <a:r>
              <a:rPr lang="fa-IR" sz="2200" dirty="0">
                <a:cs typeface="B Lotus" panose="00000400000000000000" pitchFamily="2" charset="-78"/>
              </a:rPr>
              <a:t>۵۸ از محصوالت شرکت </a:t>
            </a:r>
            <a:r>
              <a:rPr lang="en-US" sz="2200" dirty="0">
                <a:cs typeface="B Lotus" panose="00000400000000000000" pitchFamily="2" charset="-78"/>
              </a:rPr>
              <a:t>Allegro </a:t>
            </a:r>
            <a:r>
              <a:rPr lang="fa-IR" sz="2200" dirty="0">
                <a:cs typeface="B Lotus" panose="00000400000000000000" pitchFamily="2" charset="-78"/>
              </a:rPr>
              <a:t>است که براي اندازه گیري جریان دقیق </a:t>
            </a:r>
            <a:r>
              <a:rPr lang="en-US" sz="2200" dirty="0">
                <a:cs typeface="B Lotus" panose="00000400000000000000" pitchFamily="2" charset="-78"/>
              </a:rPr>
              <a:t>AC </a:t>
            </a:r>
            <a:r>
              <a:rPr lang="fa-IR" sz="2200" dirty="0">
                <a:cs typeface="B Lotus" panose="00000400000000000000" pitchFamily="2" charset="-78"/>
              </a:rPr>
              <a:t>و </a:t>
            </a:r>
            <a:r>
              <a:rPr lang="en-US" sz="2200" dirty="0">
                <a:cs typeface="B Lotus" panose="00000400000000000000" pitchFamily="2" charset="-78"/>
              </a:rPr>
              <a:t>DC </a:t>
            </a:r>
            <a:r>
              <a:rPr lang="fa-IR" sz="2200" dirty="0">
                <a:cs typeface="B Lotus" panose="00000400000000000000" pitchFamily="2" charset="-78"/>
              </a:rPr>
              <a:t>در سیستم هاي مختلف طراحي شده اند. این قطعه شامل یک مدار اثر هال دقیق با آفست پایین و یک مسیر جریان از جنس مس با خلوص بالا است. مسیر جریان به گونه اي طراحي شده که از نزدیک چیپ اثر هال عبور کند. عبور جریان از مسیر هادي مس میداني مغناطیسي تولید مي کند که به وسیله سنسور اثر هال دریافت و به ولتاژي متناسب با شدت میدان تبدیل مي شود. دقت این سنسور به واسطه نزدیکي سیگنال مغناطیس با مبدل اثر هال بهینه شده است. با عبور جریان و ایجاد میدان مغناطیسي ولتاژي متناسب با جریان عبوري توسط آي سي اثر هال ایجاد مي شود. بخش اثر هال این سنسور که با استفاده از تکنولوژي </a:t>
            </a:r>
            <a:r>
              <a:rPr lang="en-US" sz="2200" dirty="0" err="1">
                <a:cs typeface="B Lotus" panose="00000400000000000000" pitchFamily="2" charset="-78"/>
              </a:rPr>
              <a:t>BiCMOS</a:t>
            </a:r>
            <a:r>
              <a:rPr lang="en-US" sz="2200" dirty="0">
                <a:cs typeface="B Lotus" panose="00000400000000000000" pitchFamily="2" charset="-78"/>
              </a:rPr>
              <a:t> </a:t>
            </a:r>
            <a:r>
              <a:rPr lang="fa-IR" sz="2200" dirty="0">
                <a:cs typeface="B Lotus" panose="00000400000000000000" pitchFamily="2" charset="-78"/>
              </a:rPr>
              <a:t>ساخته شده، آفست کمي دارد و با قابلیت برش سیگنال یا </a:t>
            </a:r>
            <a:r>
              <a:rPr lang="en-US" sz="2200" dirty="0">
                <a:cs typeface="B Lotus" panose="00000400000000000000" pitchFamily="2" charset="-78"/>
              </a:rPr>
              <a:t>chopping </a:t>
            </a:r>
            <a:r>
              <a:rPr lang="fa-IR" sz="2200" dirty="0">
                <a:cs typeface="B Lotus" panose="00000400000000000000" pitchFamily="2" charset="-78"/>
              </a:rPr>
              <a:t>پایدار شده است. این سنسور در برابر تغییرات </a:t>
            </a:r>
            <a:r>
              <a:rPr lang="en-US" sz="2200" dirty="0">
                <a:cs typeface="B Lotus" panose="00000400000000000000" pitchFamily="2" charset="-78"/>
              </a:rPr>
              <a:t>dt/</a:t>
            </a:r>
            <a:r>
              <a:rPr lang="en-US" sz="2200" dirty="0" err="1">
                <a:cs typeface="B Lotus" panose="00000400000000000000" pitchFamily="2" charset="-78"/>
              </a:rPr>
              <a:t>dV</a:t>
            </a:r>
            <a:r>
              <a:rPr lang="en-US" sz="2200" dirty="0">
                <a:cs typeface="B Lotus" panose="00000400000000000000" pitchFamily="2" charset="-78"/>
              </a:rPr>
              <a:t> </a:t>
            </a:r>
            <a:r>
              <a:rPr lang="fa-IR" sz="2200" dirty="0">
                <a:cs typeface="B Lotus" panose="00000400000000000000" pitchFamily="2" charset="-78"/>
              </a:rPr>
              <a:t>روي هادي جریان و میدان هاي الکتریکي سرگردان ایمني بالایي دارد. این ویژگي حاصل تکنولوژي شیلد مجتمع است که در شرکت </a:t>
            </a:r>
            <a:r>
              <a:rPr lang="en-US" sz="2200" dirty="0">
                <a:cs typeface="B Lotus" panose="00000400000000000000" pitchFamily="2" charset="-78"/>
              </a:rPr>
              <a:t>Allegro </a:t>
            </a:r>
            <a:r>
              <a:rPr lang="fa-IR" sz="2200" dirty="0">
                <a:cs typeface="B Lotus" panose="00000400000000000000" pitchFamily="2" charset="-78"/>
              </a:rPr>
              <a:t>تحقیق و توسعه داده شده تا به واسطه این تکنولوژي ریپل ولتاژ خروجي بسیار پایین آید و در کاربردهاي ولتاژ بالا از تغییرات ناگهاني یا دریفت در ولتاژ آفست کاسته شود. مقاومت داخلي هادي مس در حدود 1۰۰ میکرواهم است که تلفات تواني بسیار ناچیزي خواهد داشت. ضخامت پایه مسي حامل جریان به گونه اي طراحي شده تا بتواند جریان هاي بسیار بالاتر از محدوده کاري سنسور را نیز تحمل کند. پایه هاي حامل جریان از پایه هاي سیگنال (پایه هاي 1 تا3 ) ایزوله هستند. این سنسورها پیش از خروج از کارخانه سازنده براي عملکردي با دقت ذکر شده در اسناد فني کالیبره شده اند. از عمده کاربردهاي این سنسور مي توان به کنترل موتور، تشخیص و مدیریت مصرف کننده هاي توان، منابع تغذیه و مبدل هاي</a:t>
            </a:r>
            <a:r>
              <a:rPr lang="en-US" sz="2200" dirty="0">
                <a:cs typeface="B Lotus" panose="00000400000000000000" pitchFamily="2" charset="-78"/>
              </a:rPr>
              <a:t>DC </a:t>
            </a:r>
            <a:r>
              <a:rPr lang="fa-IR" sz="2200" dirty="0">
                <a:cs typeface="B Lotus" panose="00000400000000000000" pitchFamily="2" charset="-78"/>
              </a:rPr>
              <a:t>به</a:t>
            </a:r>
            <a:r>
              <a:rPr lang="en-US" sz="2200" dirty="0">
                <a:cs typeface="B Lotus" panose="00000400000000000000" pitchFamily="2" charset="-78"/>
              </a:rPr>
              <a:t>DC، AC </a:t>
            </a:r>
            <a:r>
              <a:rPr lang="fa-IR" sz="2200" dirty="0">
                <a:cs typeface="B Lotus" panose="00000400000000000000" pitchFamily="2" charset="-78"/>
              </a:rPr>
              <a:t>به </a:t>
            </a:r>
            <a:r>
              <a:rPr lang="en-US" sz="2200" dirty="0">
                <a:cs typeface="B Lotus" panose="00000400000000000000" pitchFamily="2" charset="-78"/>
              </a:rPr>
              <a:t>DC </a:t>
            </a:r>
            <a:r>
              <a:rPr lang="fa-IR" sz="2200" dirty="0">
                <a:cs typeface="B Lotus" panose="00000400000000000000" pitchFamily="2" charset="-78"/>
              </a:rPr>
              <a:t>و محافظت در برابر اضافه بار مصرف اشاره کرد.</a:t>
            </a:r>
          </a:p>
          <a:p>
            <a:pPr marL="0" indent="0" algn="just" rtl="1">
              <a:buNone/>
            </a:pPr>
            <a:endParaRPr lang="fa-IR" sz="2600" dirty="0">
              <a:cs typeface="B Lotus" panose="00000400000000000000" pitchFamily="2" charset="-78"/>
            </a:endParaRPr>
          </a:p>
          <a:p>
            <a:pPr algn="r" rtl="1"/>
            <a:endParaRPr lang="fa-IR" dirty="0"/>
          </a:p>
        </p:txBody>
      </p:sp>
    </p:spTree>
    <p:extLst>
      <p:ext uri="{BB962C8B-B14F-4D97-AF65-F5344CB8AC3E}">
        <p14:creationId xmlns:p14="http://schemas.microsoft.com/office/powerpoint/2010/main" val="2376159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60631C4-128B-4089-F61D-7B6DBC9206A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6747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625673-6837-147A-106F-0B771414DC59}"/>
              </a:ext>
            </a:extLst>
          </p:cNvPr>
          <p:cNvSpPr>
            <a:spLocks noGrp="1"/>
          </p:cNvSpPr>
          <p:nvPr>
            <p:ph idx="1"/>
          </p:nvPr>
        </p:nvSpPr>
        <p:spPr>
          <a:xfrm>
            <a:off x="838200" y="590843"/>
            <a:ext cx="10515600" cy="6267157"/>
          </a:xfrm>
        </p:spPr>
        <p:txBody>
          <a:bodyPr>
            <a:normAutofit fontScale="70000" lnSpcReduction="20000"/>
          </a:bodyPr>
          <a:lstStyle/>
          <a:p>
            <a:pPr marL="394335" indent="-285750" algn="ctr" rtl="1"/>
            <a:r>
              <a:rPr lang="ar-SA" sz="1800" b="1" kern="0" spc="-10" dirty="0">
                <a:solidFill>
                  <a:srgbClr val="FF0000"/>
                </a:solidFill>
                <a:effectLst/>
                <a:latin typeface="Arial" panose="020B0604020202020204" pitchFamily="34" charset="0"/>
                <a:ea typeface="Arial" panose="020B0604020202020204" pitchFamily="34" charset="0"/>
              </a:rPr>
              <a:t>سنسورها</a:t>
            </a:r>
            <a:endParaRPr lang="fa-IR" sz="1800" b="1" kern="0" spc="-10" dirty="0">
              <a:solidFill>
                <a:srgbClr val="FF0000"/>
              </a:solidFill>
              <a:effectLst/>
              <a:latin typeface="Arial" panose="020B0604020202020204" pitchFamily="34" charset="0"/>
              <a:ea typeface="Arial" panose="020B0604020202020204" pitchFamily="34" charset="0"/>
            </a:endParaRPr>
          </a:p>
          <a:p>
            <a:pPr marL="108585" indent="0" algn="ctr" rtl="1">
              <a:buNone/>
            </a:pPr>
            <a:endParaRPr lang="en-US" sz="1800" b="1" kern="0" dirty="0">
              <a:effectLst/>
              <a:latin typeface="Arial" panose="020B0604020202020204" pitchFamily="34" charset="0"/>
              <a:ea typeface="Arial" panose="020B0604020202020204" pitchFamily="34" charset="0"/>
            </a:endParaRPr>
          </a:p>
          <a:p>
            <a:pPr marL="0" marR="334010" indent="0" algn="just" rtl="1">
              <a:lnSpc>
                <a:spcPct val="210000"/>
              </a:lnSpc>
              <a:spcBef>
                <a:spcPts val="280"/>
              </a:spcBef>
              <a:spcAft>
                <a:spcPts val="0"/>
              </a:spcAft>
              <a:buNone/>
            </a:pPr>
            <a:r>
              <a:rPr lang="fa-IR" sz="21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سنسور </a:t>
            </a:r>
            <a:r>
              <a:rPr lang="en-US" sz="2100" dirty="0">
                <a:latin typeface="Microsoft Sans Serif" panose="020B0604020202020204" pitchFamily="34" charset="0"/>
                <a:ea typeface="Microsoft Sans Serif" panose="020B0604020202020204" pitchFamily="34" charset="0"/>
                <a:cs typeface="B Lotus" panose="00000400000000000000" pitchFamily="2" charset="-78"/>
              </a:rPr>
              <a:t>: sensor </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یعنی حس کننده و از کلمه </a:t>
            </a:r>
            <a:r>
              <a:rPr lang="en-US" sz="2100" dirty="0" err="1">
                <a:latin typeface="Microsoft Sans Serif" panose="020B0604020202020204" pitchFamily="34" charset="0"/>
                <a:ea typeface="Microsoft Sans Serif" panose="020B0604020202020204" pitchFamily="34" charset="0"/>
                <a:cs typeface="B Lotus" panose="00000400000000000000" pitchFamily="2" charset="-78"/>
              </a:rPr>
              <a:t>sens</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 به معنی</a:t>
            </a:r>
            <a:r>
              <a:rPr lang="fa-IR" sz="21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حس کردن گرفته شده و می تواند کمیت هایی مانند فشار، حرارت، رطوبت، دما، و </a:t>
            </a:r>
            <a:r>
              <a:rPr lang="en-US" sz="21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 را به کمیت های الکتریکی پیوسته </a:t>
            </a:r>
            <a:r>
              <a:rPr lang="en-US" sz="21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آنالوگ</a:t>
            </a:r>
            <a:r>
              <a:rPr lang="en-US" sz="21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 یا دیجیتال تبدیل کند</a:t>
            </a:r>
            <a:r>
              <a:rPr lang="en-US" sz="21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 سنسورها در انواع دستگاه های اندازه گیری، سیستم های کنترل آنالوگ و دیجیتال مانند</a:t>
            </a:r>
            <a:r>
              <a:rPr lang="en-US" sz="2100" dirty="0">
                <a:latin typeface="Microsoft Sans Serif" panose="020B0604020202020204" pitchFamily="34" charset="0"/>
                <a:ea typeface="Microsoft Sans Serif" panose="020B0604020202020204" pitchFamily="34" charset="0"/>
                <a:cs typeface="B Lotus" panose="00000400000000000000" pitchFamily="2" charset="-78"/>
              </a:rPr>
              <a:t>PLC</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 مورد استفاده قرار می گیرند</a:t>
            </a:r>
            <a:r>
              <a:rPr lang="en-US" sz="21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 عملکرد سنسورها و قابلیت اتصال آن ها به دستگاه های مختلف از جمله</a:t>
            </a:r>
            <a:r>
              <a:rPr lang="en-US" sz="2100" dirty="0">
                <a:latin typeface="Microsoft Sans Serif" panose="020B0604020202020204" pitchFamily="34" charset="0"/>
                <a:ea typeface="Microsoft Sans Serif" panose="020B0604020202020204" pitchFamily="34" charset="0"/>
                <a:cs typeface="B Lotus" panose="00000400000000000000" pitchFamily="2" charset="-78"/>
              </a:rPr>
              <a:t>PLC</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 باعث شده است که سنسور بخشی از اجزای جدا نشدنی دستگاه کنترل خودکار باشد</a:t>
            </a:r>
            <a:r>
              <a:rPr lang="en-US" sz="21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 سنسور ها بر اساس نوع و وظیفه ای که برای آن ها تعریف شده اط</a:t>
            </a:r>
            <a:r>
              <a:rPr lang="fa-IR" sz="2100" dirty="0">
                <a:latin typeface="Microsoft Sans Serif" panose="020B0604020202020204" pitchFamily="34" charset="0"/>
                <a:ea typeface="Microsoft Sans Serif" panose="020B0604020202020204" pitchFamily="34" charset="0"/>
                <a:cs typeface="B Lotus" panose="00000400000000000000" pitchFamily="2" charset="-78"/>
              </a:rPr>
              <a:t>لاعات </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را به سیستم کنترل کننده می فرستند و سیستم طبق برنامه تعریف شده عمل می کند</a:t>
            </a:r>
            <a:r>
              <a:rPr lang="en-US" sz="2100" dirty="0">
                <a:latin typeface="Microsoft Sans Serif" panose="020B0604020202020204" pitchFamily="34" charset="0"/>
                <a:ea typeface="Microsoft Sans Serif" panose="020B0604020202020204" pitchFamily="34" charset="0"/>
                <a:cs typeface="B Lotus" panose="00000400000000000000" pitchFamily="2" charset="-78"/>
              </a:rPr>
              <a:t>.</a:t>
            </a:r>
          </a:p>
          <a:p>
            <a:pPr marL="0" marR="334010" indent="0" algn="just" rtl="1">
              <a:spcBef>
                <a:spcPts val="280"/>
              </a:spcBef>
              <a:spcAft>
                <a:spcPts val="0"/>
              </a:spcAft>
              <a:buNone/>
            </a:pPr>
            <a:endParaRPr lang="fa-IR" sz="2100" dirty="0">
              <a:latin typeface="Microsoft Sans Serif" panose="020B0604020202020204" pitchFamily="34" charset="0"/>
              <a:ea typeface="Microsoft Sans Serif" panose="020B0604020202020204" pitchFamily="34" charset="0"/>
              <a:cs typeface="B Nazanin" panose="00000400000000000000" pitchFamily="2" charset="-78"/>
            </a:endParaRPr>
          </a:p>
          <a:p>
            <a:pPr marL="0" marR="334010" indent="0" algn="just" rtl="1">
              <a:spcBef>
                <a:spcPts val="280"/>
              </a:spcBef>
              <a:spcAft>
                <a:spcPts val="0"/>
              </a:spcAft>
              <a:buNone/>
            </a:pPr>
            <a:endParaRPr lang="fa-IR" sz="2100" dirty="0">
              <a:effectLst/>
              <a:latin typeface="Microsoft Sans Serif" panose="020B0604020202020204" pitchFamily="34" charset="0"/>
              <a:ea typeface="Microsoft Sans Serif" panose="020B0604020202020204" pitchFamily="34" charset="0"/>
              <a:cs typeface="B Nazanin" panose="00000400000000000000" pitchFamily="2" charset="-78"/>
            </a:endParaRPr>
          </a:p>
          <a:p>
            <a:pPr marL="337185" algn="ctr" rtl="1">
              <a:lnSpc>
                <a:spcPct val="220000"/>
              </a:lnSpc>
              <a:spcBef>
                <a:spcPts val="5"/>
              </a:spcBef>
              <a:spcAft>
                <a:spcPts val="0"/>
              </a:spcAft>
            </a:pPr>
            <a:r>
              <a:rPr lang="ar-SA" sz="3100" b="1" dirty="0">
                <a:solidFill>
                  <a:srgbClr val="FF0000"/>
                </a:solidFill>
                <a:latin typeface="Microsoft Sans Serif" panose="020B0604020202020204" pitchFamily="34" charset="0"/>
                <a:ea typeface="Microsoft Sans Serif" panose="020B0604020202020204" pitchFamily="34" charset="0"/>
                <a:cs typeface="B Lotus" panose="00000400000000000000" pitchFamily="2" charset="-78"/>
              </a:rPr>
              <a:t>سنسورهای بدون تماس</a:t>
            </a:r>
            <a:endParaRPr lang="en-US" sz="3100" b="1" dirty="0">
              <a:solidFill>
                <a:srgbClr val="FF0000"/>
              </a:solidFill>
              <a:latin typeface="Microsoft Sans Serif" panose="020B0604020202020204" pitchFamily="34" charset="0"/>
              <a:ea typeface="Microsoft Sans Serif" panose="020B0604020202020204" pitchFamily="34" charset="0"/>
              <a:cs typeface="B Lotus" panose="00000400000000000000" pitchFamily="2" charset="-78"/>
            </a:endParaRPr>
          </a:p>
          <a:p>
            <a:pPr marL="443230" marR="334010" indent="0" algn="just" rtl="1">
              <a:lnSpc>
                <a:spcPct val="220000"/>
              </a:lnSpc>
              <a:spcBef>
                <a:spcPts val="305"/>
              </a:spcBef>
              <a:buNone/>
            </a:pPr>
            <a:r>
              <a:rPr lang="ar-SA" sz="2100" dirty="0">
                <a:latin typeface="Microsoft Sans Serif" panose="020B0604020202020204" pitchFamily="34" charset="0"/>
                <a:ea typeface="Microsoft Sans Serif" panose="020B0604020202020204" pitchFamily="34" charset="0"/>
                <a:cs typeface="B Lotus" panose="00000400000000000000" pitchFamily="2" charset="-78"/>
              </a:rPr>
              <a:t>سنسورهای بدون تماس سنسورهائی هستند که با فاصله از جسم و بدون اتصال به آن عمل می کند مثال نزدیک شدن یک قطعه وجود آن را حس کرده و فعال می شوند. این عمل می تواند باعث جذب یک رله، کنتاکتور یا ارسال سیگنال الکتریکی به طبقه</a:t>
            </a:r>
            <a:r>
              <a:rPr lang="fa-IR" sz="21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2100" dirty="0">
                <a:latin typeface="Microsoft Sans Serif" panose="020B0604020202020204" pitchFamily="34" charset="0"/>
                <a:ea typeface="Microsoft Sans Serif" panose="020B0604020202020204" pitchFamily="34" charset="0"/>
                <a:cs typeface="B Lotus" panose="00000400000000000000" pitchFamily="2" charset="-78"/>
              </a:rPr>
              <a:t>ورودی یک سیستم می شود</a:t>
            </a:r>
            <a:r>
              <a:rPr lang="en-US" sz="2100" dirty="0">
                <a:latin typeface="Microsoft Sans Serif" panose="020B0604020202020204" pitchFamily="34" charset="0"/>
                <a:ea typeface="Microsoft Sans Serif" panose="020B0604020202020204" pitchFamily="34" charset="0"/>
                <a:cs typeface="B Lotus" panose="00000400000000000000" pitchFamily="2" charset="-78"/>
              </a:rPr>
              <a:t>.</a:t>
            </a:r>
            <a:endParaRPr lang="fa-IR" sz="2100" dirty="0">
              <a:latin typeface="Microsoft Sans Serif" panose="020B0604020202020204" pitchFamily="34" charset="0"/>
              <a:ea typeface="Microsoft Sans Serif" panose="020B0604020202020204" pitchFamily="34" charset="0"/>
              <a:cs typeface="B Lotus" panose="00000400000000000000" pitchFamily="2" charset="-78"/>
            </a:endParaRPr>
          </a:p>
          <a:p>
            <a:pPr marL="443230" marR="334010" indent="0" algn="just" rtl="1">
              <a:lnSpc>
                <a:spcPct val="125000"/>
              </a:lnSpc>
              <a:spcBef>
                <a:spcPts val="305"/>
              </a:spcBef>
              <a:buNone/>
            </a:pPr>
            <a:endParaRPr lang="fa-IR" sz="2100" dirty="0">
              <a:latin typeface="Microsoft Sans Serif" panose="020B0604020202020204" pitchFamily="34" charset="0"/>
              <a:ea typeface="Microsoft Sans Serif" panose="020B0604020202020204" pitchFamily="34" charset="0"/>
            </a:endParaRPr>
          </a:p>
          <a:p>
            <a:pPr marL="443230" marR="334010" indent="0" algn="just" rtl="1">
              <a:lnSpc>
                <a:spcPct val="125000"/>
              </a:lnSpc>
              <a:spcBef>
                <a:spcPts val="305"/>
              </a:spcBef>
              <a:buNone/>
            </a:pPr>
            <a:endParaRPr lang="en-US" sz="1800" dirty="0">
              <a:effectLst/>
              <a:latin typeface="Microsoft Sans Serif" panose="020B0604020202020204" pitchFamily="34" charset="0"/>
              <a:ea typeface="Microsoft Sans Serif" panose="020B0604020202020204" pitchFamily="34" charset="0"/>
            </a:endParaRPr>
          </a:p>
          <a:p>
            <a:pPr marL="443230" marR="334010" indent="0" algn="just" rtl="1">
              <a:lnSpc>
                <a:spcPct val="125000"/>
              </a:lnSpc>
              <a:spcBef>
                <a:spcPts val="305"/>
              </a:spcBef>
              <a:spcAft>
                <a:spcPts val="0"/>
              </a:spcAft>
              <a:buNone/>
            </a:pPr>
            <a:endParaRPr lang="en-US" sz="1800" dirty="0">
              <a:effectLst/>
              <a:latin typeface="Microsoft Sans Serif" panose="020B0604020202020204" pitchFamily="34" charset="0"/>
              <a:ea typeface="Microsoft Sans Serif" panose="020B0604020202020204" pitchFamily="34" charset="0"/>
            </a:endParaRPr>
          </a:p>
          <a:p>
            <a:pPr marL="0" indent="0">
              <a:buNone/>
            </a:pP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
            </a:r>
            <a:b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br>
            <a:endParaRPr lang="fa-IR" sz="1800" dirty="0">
              <a:effectLst/>
              <a:latin typeface="Microsoft Sans Serif" panose="020B0604020202020204" pitchFamily="34" charset="0"/>
              <a:ea typeface="Microsoft Sans Serif" panose="020B0604020202020204" pitchFamily="34" charset="0"/>
              <a:cs typeface="B Nazanin" panose="00000400000000000000" pitchFamily="2" charset="-78"/>
            </a:endParaRPr>
          </a:p>
          <a:p>
            <a:pPr marL="0" marR="334010" indent="0" algn="just" rtl="1">
              <a:spcBef>
                <a:spcPts val="280"/>
              </a:spcBef>
              <a:spcAft>
                <a:spcPts val="0"/>
              </a:spcAft>
              <a:buNone/>
            </a:pPr>
            <a:endParaRPr lang="fa-IR"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0" marR="334010" indent="0" algn="just" rtl="1">
              <a:spcBef>
                <a:spcPts val="280"/>
              </a:spcBef>
              <a:spcAft>
                <a:spcPts val="0"/>
              </a:spcAft>
              <a:buNone/>
            </a:pPr>
            <a:endParaRPr lang="en-US" sz="1800" dirty="0">
              <a:effectLst/>
              <a:latin typeface="Microsoft Sans Serif" panose="020B0604020202020204" pitchFamily="34" charset="0"/>
              <a:ea typeface="Microsoft Sans Serif" panose="020B0604020202020204" pitchFamily="34" charset="0"/>
            </a:endParaRPr>
          </a:p>
          <a:p>
            <a:endParaRPr lang="fa-IR" dirty="0"/>
          </a:p>
        </p:txBody>
      </p:sp>
    </p:spTree>
    <p:extLst>
      <p:ext uri="{BB962C8B-B14F-4D97-AF65-F5344CB8AC3E}">
        <p14:creationId xmlns:p14="http://schemas.microsoft.com/office/powerpoint/2010/main" val="218288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B1A4CE3-92FD-76AA-A15A-A18D5A917F73}"/>
              </a:ext>
            </a:extLst>
          </p:cNvPr>
          <p:cNvSpPr>
            <a:spLocks noGrp="1"/>
          </p:cNvSpPr>
          <p:nvPr>
            <p:ph idx="1"/>
          </p:nvPr>
        </p:nvSpPr>
        <p:spPr>
          <a:xfrm>
            <a:off x="838200" y="590843"/>
            <a:ext cx="10515600" cy="5586120"/>
          </a:xfrm>
        </p:spPr>
        <p:txBody>
          <a:bodyPr>
            <a:normAutofit/>
          </a:bodyPr>
          <a:lstStyle/>
          <a:p>
            <a:pPr marL="443230" marR="334010" indent="0" algn="just" rtl="1">
              <a:lnSpc>
                <a:spcPct val="125000"/>
              </a:lnSpc>
              <a:spcBef>
                <a:spcPts val="305"/>
              </a:spcBef>
              <a:buNone/>
            </a:pPr>
            <a:endParaRPr lang="fa-IR" sz="2800" dirty="0">
              <a:latin typeface="Microsoft Sans Serif" panose="020B0604020202020204" pitchFamily="34" charset="0"/>
              <a:ea typeface="Microsoft Sans Serif" panose="020B0604020202020204" pitchFamily="34" charset="0"/>
            </a:endParaRPr>
          </a:p>
          <a:p>
            <a:pPr marL="337185" algn="ctr" rtl="1">
              <a:spcBef>
                <a:spcPts val="5"/>
              </a:spcBef>
            </a:pPr>
            <a:r>
              <a:rPr lang="ar-SA" sz="2800" b="1" kern="0" spc="-30" dirty="0">
                <a:solidFill>
                  <a:srgbClr val="FF0000"/>
                </a:solidFill>
                <a:latin typeface="Arial" panose="020B0604020202020204" pitchFamily="34" charset="0"/>
              </a:rPr>
              <a:t>کاربرد این سنسورها در صنعت</a:t>
            </a:r>
            <a:endParaRPr lang="fa-IR" sz="2800" b="1" kern="0" spc="-30" dirty="0">
              <a:solidFill>
                <a:srgbClr val="FF0000"/>
              </a:solidFill>
              <a:latin typeface="Arial" panose="020B0604020202020204" pitchFamily="34" charset="0"/>
            </a:endParaRPr>
          </a:p>
          <a:p>
            <a:pPr marL="108585" indent="0" algn="ctr" rtl="1">
              <a:spcBef>
                <a:spcPts val="5"/>
              </a:spcBef>
              <a:buNone/>
            </a:pPr>
            <a:endParaRPr lang="en-US" sz="2800" b="1" kern="0" spc="-30" dirty="0">
              <a:solidFill>
                <a:srgbClr val="FF0000"/>
              </a:solidFill>
              <a:latin typeface="Arial" panose="020B0604020202020204" pitchFamily="34" charset="0"/>
            </a:endParaRPr>
          </a:p>
          <a:p>
            <a:pPr marL="106045" marR="1647825" indent="-254000" algn="just" rtl="1">
              <a:lnSpc>
                <a:spcPct val="125000"/>
              </a:lnSpc>
              <a:spcBef>
                <a:spcPts val="310"/>
              </a:spcBef>
              <a:spcAft>
                <a:spcPts val="0"/>
              </a:spcAft>
            </a:pP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شمارش تولید</a:t>
            </a:r>
            <a:r>
              <a:rPr lang="en-US" sz="2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 سنسورهای القائی، خازنی ونوری کنترل حرکت و </a:t>
            </a:r>
            <a:endParaRPr lang="fa-IR" sz="2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106045" marR="1647825" indent="-254000" algn="just" rtl="1">
              <a:lnSpc>
                <a:spcPct val="125000"/>
              </a:lnSpc>
              <a:spcBef>
                <a:spcPts val="310"/>
              </a:spcBef>
              <a:spcAft>
                <a:spcPts val="0"/>
              </a:spcAft>
            </a:pP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تشخیص پارگی ورق</a:t>
            </a:r>
            <a:r>
              <a:rPr lang="en-US" sz="2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 سنسورنوری</a:t>
            </a:r>
            <a:endParaRPr lang="en-US" sz="2800" dirty="0">
              <a:effectLst/>
              <a:latin typeface="Microsoft Sans Serif" panose="020B0604020202020204" pitchFamily="34" charset="0"/>
              <a:ea typeface="Microsoft Sans Serif" panose="020B0604020202020204" pitchFamily="34" charset="0"/>
            </a:endParaRPr>
          </a:p>
          <a:p>
            <a:pPr marL="106680" marR="720725" algn="just" rtl="1">
              <a:spcBef>
                <a:spcPts val="25"/>
              </a:spcBef>
              <a:spcAft>
                <a:spcPts val="0"/>
              </a:spcAft>
            </a:pP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کنترل سطح مخازن</a:t>
            </a:r>
            <a:r>
              <a:rPr lang="en-US" sz="2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 سنسور نوری و خازنی کنترل سطح</a:t>
            </a:r>
            <a:endParaRPr lang="en-US" sz="2800" dirty="0">
              <a:effectLst/>
              <a:latin typeface="Microsoft Sans Serif" panose="020B0604020202020204" pitchFamily="34" charset="0"/>
              <a:ea typeface="Microsoft Sans Serif" panose="020B0604020202020204" pitchFamily="34" charset="0"/>
            </a:endParaRPr>
          </a:p>
          <a:p>
            <a:pPr marL="106045" marR="1589405" algn="just" rtl="1">
              <a:lnSpc>
                <a:spcPct val="125000"/>
              </a:lnSpc>
              <a:spcBef>
                <a:spcPts val="310"/>
              </a:spcBef>
              <a:spcAft>
                <a:spcPts val="0"/>
              </a:spcAft>
            </a:pP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کنترل انحراف</a:t>
            </a:r>
            <a:r>
              <a:rPr lang="en-US" sz="2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 سنسور نوری و خازنی </a:t>
            </a:r>
            <a:endParaRPr lang="fa-IR" sz="2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106045" marR="1589405" algn="just" rtl="1">
              <a:lnSpc>
                <a:spcPct val="125000"/>
              </a:lnSpc>
              <a:spcBef>
                <a:spcPts val="310"/>
              </a:spcBef>
              <a:spcAft>
                <a:spcPts val="0"/>
              </a:spcAft>
            </a:pP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اندازه گیری سرعت</a:t>
            </a:r>
            <a:r>
              <a:rPr lang="en-US" sz="2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 سنسور القائی و خازنی</a:t>
            </a:r>
            <a:endParaRPr lang="en-US" sz="2800" dirty="0">
              <a:effectLst/>
              <a:latin typeface="Microsoft Sans Serif" panose="020B0604020202020204" pitchFamily="34" charset="0"/>
              <a:ea typeface="Microsoft Sans Serif" panose="020B0604020202020204" pitchFamily="34" charset="0"/>
            </a:endParaRPr>
          </a:p>
          <a:p>
            <a:pPr marL="106045" marR="1476375" algn="just" rtl="1">
              <a:lnSpc>
                <a:spcPct val="125000"/>
              </a:lnSpc>
              <a:spcBef>
                <a:spcPts val="5"/>
              </a:spcBef>
              <a:spcAft>
                <a:spcPts val="0"/>
              </a:spcAft>
            </a:pP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کنترل تردد</a:t>
            </a:r>
            <a:r>
              <a:rPr lang="en-US" sz="2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 سنسور نوری </a:t>
            </a:r>
            <a:endParaRPr lang="en-US" sz="2800" dirty="0">
              <a:effectLst/>
              <a:latin typeface="Microsoft Sans Serif" panose="020B0604020202020204" pitchFamily="34" charset="0"/>
              <a:ea typeface="Microsoft Sans Serif" panose="020B0604020202020204" pitchFamily="34" charset="0"/>
            </a:endParaRPr>
          </a:p>
          <a:p>
            <a:pPr marL="106045" marR="1476375" algn="just" rtl="1">
              <a:lnSpc>
                <a:spcPct val="125000"/>
              </a:lnSpc>
              <a:spcBef>
                <a:spcPts val="5"/>
              </a:spcBef>
              <a:spcAft>
                <a:spcPts val="0"/>
              </a:spcAft>
            </a:pP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اندازه گیری فاصله قطعه</a:t>
            </a:r>
            <a:r>
              <a:rPr lang="en-US" sz="2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2800" dirty="0">
                <a:effectLst/>
                <a:latin typeface="Microsoft Sans Serif" panose="020B0604020202020204" pitchFamily="34" charset="0"/>
                <a:ea typeface="Microsoft Sans Serif" panose="020B0604020202020204" pitchFamily="34" charset="0"/>
                <a:cs typeface="B Lotus" panose="00000400000000000000" pitchFamily="2" charset="-78"/>
              </a:rPr>
              <a:t> سنسور القائی آنالوگ</a:t>
            </a:r>
            <a:endParaRPr lang="en-US" sz="2800" dirty="0">
              <a:effectLst/>
              <a:latin typeface="Microsoft Sans Serif" panose="020B0604020202020204" pitchFamily="34" charset="0"/>
              <a:ea typeface="Microsoft Sans Serif" panose="020B0604020202020204" pitchFamily="34" charset="0"/>
            </a:endParaRPr>
          </a:p>
          <a:p>
            <a:pPr marL="0" indent="0" algn="r" rtl="1">
              <a:buNone/>
            </a:pPr>
            <a:endParaRPr lang="fa-IR" dirty="0"/>
          </a:p>
        </p:txBody>
      </p:sp>
    </p:spTree>
    <p:extLst>
      <p:ext uri="{BB962C8B-B14F-4D97-AF65-F5344CB8AC3E}">
        <p14:creationId xmlns:p14="http://schemas.microsoft.com/office/powerpoint/2010/main" val="143700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58B438-8B37-0747-81BD-E25173E7CCEA}"/>
              </a:ext>
            </a:extLst>
          </p:cNvPr>
          <p:cNvSpPr>
            <a:spLocks noGrp="1"/>
          </p:cNvSpPr>
          <p:nvPr>
            <p:ph idx="1"/>
          </p:nvPr>
        </p:nvSpPr>
        <p:spPr>
          <a:xfrm>
            <a:off x="838200" y="506437"/>
            <a:ext cx="10515600" cy="5670526"/>
          </a:xfrm>
        </p:spPr>
        <p:txBody>
          <a:bodyPr>
            <a:normAutofit fontScale="92500"/>
          </a:bodyPr>
          <a:lstStyle/>
          <a:p>
            <a:pPr marR="1534160" algn="ctr" rtl="1"/>
            <a:r>
              <a:rPr lang="ar-SA" sz="1800" b="1" kern="0" dirty="0">
                <a:solidFill>
                  <a:srgbClr val="FF0000"/>
                </a:solidFill>
                <a:effectLst/>
                <a:latin typeface="Microsoft Sans Serif" panose="020B0604020202020204" pitchFamily="34" charset="0"/>
                <a:ea typeface="Microsoft Sans Serif" panose="020B0604020202020204" pitchFamily="34" charset="0"/>
                <a:cs typeface="B Lotus" panose="00000400000000000000" pitchFamily="2" charset="-78"/>
              </a:rPr>
              <a:t>مزایای سنسورهای بدون تماس</a:t>
            </a:r>
            <a:endParaRPr lang="en-US" sz="1800" b="1" kern="0" dirty="0">
              <a:effectLst/>
              <a:latin typeface="Arial" panose="020B0604020202020204" pitchFamily="34" charset="0"/>
              <a:ea typeface="Arial" panose="020B0604020202020204" pitchFamily="34" charset="0"/>
            </a:endParaRPr>
          </a:p>
          <a:p>
            <a:pPr marR="899795" algn="just" rtl="1">
              <a:lnSpc>
                <a:spcPct val="250000"/>
              </a:lnSpc>
              <a:spcBef>
                <a:spcPts val="310"/>
              </a:spcBef>
              <a:spcAft>
                <a:spcPts val="0"/>
              </a:spcAft>
            </a:pPr>
            <a:r>
              <a:rPr lang="ar-SA" sz="1800" b="1" dirty="0">
                <a:solidFill>
                  <a:srgbClr val="8064A2"/>
                </a:solidFill>
                <a:effectLst/>
                <a:latin typeface="Microsoft Sans Serif" panose="020B0604020202020204" pitchFamily="34" charset="0"/>
                <a:ea typeface="Microsoft Sans Serif" panose="020B0604020202020204" pitchFamily="34" charset="0"/>
                <a:cs typeface="B Lotus" panose="00000400000000000000" pitchFamily="2" charset="-78"/>
              </a:rPr>
              <a:t>سرعت سوئیچینگ زیاد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سنسورها در مقایسه با کلیدهای مکانیکی از سرعت سوئیچینگ ب</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الایی</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برخوردارند،</a:t>
            </a:r>
            <a:r>
              <a:rPr lang="ar-SA" sz="1800" dirty="0">
                <a:effectLst/>
                <a:latin typeface="Microsoft Sans Serif" panose="020B0604020202020204" pitchFamily="34" charset="0"/>
                <a:ea typeface="Microsoft Sans Serif" panose="020B0604020202020204" pitchFamily="34" charset="0"/>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 طوریکه برخی از آن ها (سنسور القائی سرعت) با سرعت سوئیچینگ تا </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۲۵</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کیلوهرتز کار می کنند.</a:t>
            </a:r>
            <a:endParaRPr lang="fa-IR"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490855" marR="333375" algn="just" rtl="1">
              <a:lnSpc>
                <a:spcPct val="250000"/>
              </a:lnSpc>
              <a:spcBef>
                <a:spcPts val="315"/>
              </a:spcBef>
              <a:spcAft>
                <a:spcPts val="0"/>
              </a:spcAft>
            </a:pPr>
            <a:r>
              <a:rPr lang="ar-SA" sz="1800" b="1" dirty="0">
                <a:solidFill>
                  <a:srgbClr val="8064A2"/>
                </a:solidFill>
                <a:effectLst/>
                <a:latin typeface="Microsoft Sans Serif" panose="020B0604020202020204" pitchFamily="34" charset="0"/>
                <a:ea typeface="Microsoft Sans Serif" panose="020B0604020202020204" pitchFamily="34" charset="0"/>
                <a:cs typeface="B Lotus" panose="00000400000000000000" pitchFamily="2" charset="-78"/>
              </a:rPr>
              <a:t>طول عمر زیاد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بدلیل نداشتن کنتاکت مکانیکی و عدم نفوذ آب، روغن، گرد و غبار وجرقه های حین کار و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دارای طول عمر زیادی هستند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endParaRPr lang="en-US" sz="1800" dirty="0">
              <a:effectLst/>
              <a:latin typeface="Microsoft Sans Serif" panose="020B0604020202020204" pitchFamily="34" charset="0"/>
              <a:ea typeface="Microsoft Sans Serif" panose="020B0604020202020204" pitchFamily="34" charset="0"/>
            </a:endParaRPr>
          </a:p>
          <a:p>
            <a:pPr algn="just" rtl="1">
              <a:lnSpc>
                <a:spcPct val="250000"/>
              </a:lnSpc>
            </a:pPr>
            <a:r>
              <a:rPr lang="ar-SA" sz="1800" b="1" dirty="0">
                <a:solidFill>
                  <a:srgbClr val="8064A2"/>
                </a:solidFill>
                <a:latin typeface="Microsoft Sans Serif" panose="020B0604020202020204" pitchFamily="34" charset="0"/>
                <a:ea typeface="Microsoft Sans Serif" panose="020B0604020202020204" pitchFamily="34" charset="0"/>
                <a:cs typeface="B Lotus" panose="00000400000000000000" pitchFamily="2" charset="-78"/>
              </a:rPr>
              <a:t>قابل استفاده در محیط های مختلف با شرایط سخت کاری</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a:effectLst/>
                <a:latin typeface="B Lotus" panose="00000400000000000000" pitchFamily="2" charset="-78"/>
                <a:ea typeface="Microsoft Sans Serif" panose="020B0604020202020204" pitchFamily="34" charset="0"/>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سنسورها در محیط های با فشار زیاد، دمای </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بالا</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اسیدی، روغنی،  آب و </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قابل استفاده هستند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endParaRPr lang="fa-IR" sz="1800" dirty="0">
              <a:latin typeface="Microsoft Sans Serif" panose="020B0604020202020204" pitchFamily="34" charset="0"/>
              <a:ea typeface="Microsoft Sans Serif" panose="020B0604020202020204" pitchFamily="34" charset="0"/>
              <a:cs typeface="B Lotus" panose="00000400000000000000" pitchFamily="2" charset="-78"/>
            </a:endParaRPr>
          </a:p>
          <a:p>
            <a:pPr algn="just" rtl="1">
              <a:lnSpc>
                <a:spcPct val="250000"/>
              </a:lnSpc>
            </a:pP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b="1" dirty="0">
                <a:solidFill>
                  <a:srgbClr val="8064A2"/>
                </a:solidFill>
                <a:latin typeface="Microsoft Sans Serif" panose="020B0604020202020204" pitchFamily="34" charset="0"/>
                <a:ea typeface="Microsoft Sans Serif" panose="020B0604020202020204" pitchFamily="34" charset="0"/>
                <a:cs typeface="B Lotus" panose="00000400000000000000" pitchFamily="2" charset="-78"/>
              </a:rPr>
              <a:t>عدم نیاز به نیرو و فشار</a:t>
            </a:r>
            <a:r>
              <a:rPr lang="en-US" sz="1800" b="1" dirty="0">
                <a:solidFill>
                  <a:srgbClr val="8064A2"/>
                </a:solidFill>
                <a:latin typeface="Microsoft Sans Serif" panose="020B0604020202020204" pitchFamily="34" charset="0"/>
                <a:ea typeface="Microsoft Sans Serif" panose="020B0604020202020204" pitchFamily="34" charset="0"/>
                <a:cs typeface="B Lotus" panose="00000400000000000000" pitchFamily="2" charset="-78"/>
              </a:rPr>
              <a:t>:</a:t>
            </a:r>
            <a:r>
              <a:rPr lang="ar-SA" sz="1800" b="1" dirty="0">
                <a:solidFill>
                  <a:srgbClr val="8064A2"/>
                </a:solidFill>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با توجه به عملکرد سنسور هنگام نزدیک شدن قطعه، به نیرو و فشار نیازی نیست</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endParaRPr lang="fa-IR" sz="1800" dirty="0">
              <a:latin typeface="Microsoft Sans Serif" panose="020B0604020202020204" pitchFamily="34" charset="0"/>
              <a:ea typeface="Microsoft Sans Serif" panose="020B0604020202020204" pitchFamily="34" charset="0"/>
              <a:cs typeface="B Lotus" panose="00000400000000000000" pitchFamily="2" charset="-78"/>
            </a:endParaRPr>
          </a:p>
          <a:p>
            <a:pPr algn="just" rtl="1">
              <a:lnSpc>
                <a:spcPct val="250000"/>
              </a:lnSpc>
            </a:pP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b="1" dirty="0">
                <a:solidFill>
                  <a:srgbClr val="8064A2"/>
                </a:solidFill>
                <a:latin typeface="Microsoft Sans Serif" panose="020B0604020202020204" pitchFamily="34" charset="0"/>
                <a:ea typeface="Microsoft Sans Serif" panose="020B0604020202020204" pitchFamily="34" charset="0"/>
                <a:cs typeface="B Lotus" panose="00000400000000000000" pitchFamily="2" charset="-78"/>
              </a:rPr>
              <a:t>عدم ایجاد نویز در هنگام قطع وصل</a:t>
            </a:r>
            <a:r>
              <a:rPr lang="en-US" sz="1800" b="1" dirty="0">
                <a:solidFill>
                  <a:srgbClr val="8064A2"/>
                </a:solidFill>
                <a:latin typeface="Microsoft Sans Serif" panose="020B0604020202020204" pitchFamily="34" charset="0"/>
                <a:ea typeface="Microsoft Sans Serif" panose="020B0604020202020204" pitchFamily="34" charset="0"/>
                <a:cs typeface="B Lotus" panose="00000400000000000000" pitchFamily="2" charset="-78"/>
              </a:rPr>
              <a:t>:</a:t>
            </a:r>
            <a:r>
              <a:rPr lang="ar-SA" sz="1800" b="1" dirty="0">
                <a:solidFill>
                  <a:srgbClr val="8064A2"/>
                </a:solidFill>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به دلیل استفاده ازنیمه هادی ها در طبقه خروجی، نویزهای مزاحم</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ایجاد نمی شود</a:t>
            </a:r>
            <a:endParaRPr lang="en-US" sz="1800" dirty="0">
              <a:latin typeface="Microsoft Sans Serif" panose="020B0604020202020204" pitchFamily="34" charset="0"/>
              <a:ea typeface="Microsoft Sans Serif" panose="020B0604020202020204" pitchFamily="34" charset="0"/>
              <a:cs typeface="B Lotus" panose="00000400000000000000" pitchFamily="2" charset="-78"/>
            </a:endParaRPr>
          </a:p>
          <a:p>
            <a:pPr marL="0" indent="0">
              <a:spcBef>
                <a:spcPts val="80"/>
              </a:spcBef>
              <a:buNone/>
            </a:pP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
            </a:r>
            <a:b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br>
            <a:endParaRPr lang="en-US" sz="1800" dirty="0">
              <a:effectLst/>
              <a:latin typeface="Microsoft Sans Serif" panose="020B0604020202020204" pitchFamily="34" charset="0"/>
              <a:ea typeface="Microsoft Sans Serif" panose="020B0604020202020204" pitchFamily="34" charset="0"/>
            </a:endParaRPr>
          </a:p>
          <a:p>
            <a:pPr algn="r" rtl="1"/>
            <a:endParaRPr lang="fa-IR" dirty="0"/>
          </a:p>
        </p:txBody>
      </p:sp>
    </p:spTree>
    <p:extLst>
      <p:ext uri="{BB962C8B-B14F-4D97-AF65-F5344CB8AC3E}">
        <p14:creationId xmlns:p14="http://schemas.microsoft.com/office/powerpoint/2010/main" val="265266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0506CB-A639-6999-8281-6B3DF8A5DE3A}"/>
              </a:ext>
            </a:extLst>
          </p:cNvPr>
          <p:cNvSpPr>
            <a:spLocks noGrp="1"/>
          </p:cNvSpPr>
          <p:nvPr>
            <p:ph idx="1"/>
          </p:nvPr>
        </p:nvSpPr>
        <p:spPr>
          <a:xfrm>
            <a:off x="838200" y="534572"/>
            <a:ext cx="10515600" cy="5642391"/>
          </a:xfrm>
        </p:spPr>
        <p:txBody>
          <a:bodyPr>
            <a:normAutofit lnSpcReduction="10000"/>
          </a:bodyPr>
          <a:lstStyle/>
          <a:p>
            <a:pPr marR="1083945" algn="ctr" rtl="1">
              <a:spcBef>
                <a:spcPts val="5"/>
              </a:spcBef>
              <a:spcAft>
                <a:spcPts val="0"/>
              </a:spcAft>
            </a:pPr>
            <a:r>
              <a:rPr lang="ar-SA" sz="1800" b="1" kern="0" spc="-10" dirty="0">
                <a:solidFill>
                  <a:srgbClr val="FF0000"/>
                </a:solidFill>
                <a:effectLst/>
                <a:latin typeface="Arial" panose="020B0604020202020204" pitchFamily="34" charset="0"/>
                <a:ea typeface="Arial" panose="020B0604020202020204" pitchFamily="34" charset="0"/>
              </a:rPr>
              <a:t>انواع</a:t>
            </a:r>
            <a:r>
              <a:rPr lang="ar-SA" sz="1800" b="1" kern="0" spc="6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سنسورهای</a:t>
            </a:r>
            <a:r>
              <a:rPr lang="ar-SA" sz="1800" b="1" kern="0" spc="60" dirty="0">
                <a:solidFill>
                  <a:srgbClr val="FF0000"/>
                </a:solidFill>
                <a:effectLst/>
                <a:latin typeface="Arial" panose="020B0604020202020204" pitchFamily="34" charset="0"/>
                <a:ea typeface="Arial" panose="020B0604020202020204" pitchFamily="34" charset="0"/>
              </a:rPr>
              <a:t> </a:t>
            </a:r>
            <a:r>
              <a:rPr lang="ar-SA" sz="1800" b="1" kern="0" dirty="0">
                <a:solidFill>
                  <a:srgbClr val="FF0000"/>
                </a:solidFill>
                <a:effectLst/>
                <a:latin typeface="Arial" panose="020B0604020202020204" pitchFamily="34" charset="0"/>
                <a:ea typeface="Arial" panose="020B0604020202020204" pitchFamily="34" charset="0"/>
              </a:rPr>
              <a:t>مجاوری</a:t>
            </a:r>
            <a:endParaRPr lang="fa-IR" sz="1800" b="1" kern="0" dirty="0">
              <a:solidFill>
                <a:srgbClr val="FF0000"/>
              </a:solidFill>
              <a:effectLst/>
              <a:latin typeface="Arial" panose="020B0604020202020204" pitchFamily="34" charset="0"/>
              <a:ea typeface="Arial" panose="020B0604020202020204" pitchFamily="34" charset="0"/>
            </a:endParaRPr>
          </a:p>
          <a:p>
            <a:pPr marR="1083945" algn="ctr" rtl="1">
              <a:spcBef>
                <a:spcPts val="5"/>
              </a:spcBef>
              <a:spcAft>
                <a:spcPts val="0"/>
              </a:spcAft>
            </a:pPr>
            <a:endParaRPr lang="fa-IR" sz="1800" b="1" kern="0" dirty="0">
              <a:solidFill>
                <a:srgbClr val="333333"/>
              </a:solidFill>
              <a:latin typeface="Arial" panose="020B0604020202020204" pitchFamily="34" charset="0"/>
              <a:ea typeface="Arial" panose="020B0604020202020204" pitchFamily="34" charset="0"/>
            </a:endParaRPr>
          </a:p>
          <a:p>
            <a:pPr marL="0" marR="1083945" indent="0" algn="ctr" rtl="1">
              <a:spcBef>
                <a:spcPts val="5"/>
              </a:spcBef>
              <a:spcAft>
                <a:spcPts val="0"/>
              </a:spcAft>
              <a:buNone/>
            </a:pPr>
            <a:endParaRPr lang="en-US" sz="1800" b="1" kern="0" dirty="0">
              <a:effectLst/>
              <a:latin typeface="Arial" panose="020B0604020202020204" pitchFamily="34" charset="0"/>
              <a:ea typeface="Arial" panose="020B0604020202020204" pitchFamily="34" charset="0"/>
            </a:endParaRPr>
          </a:p>
          <a:p>
            <a:pPr marR="333375" algn="just" rtl="1">
              <a:lnSpc>
                <a:spcPct val="150000"/>
              </a:lnSpc>
              <a:spcBef>
                <a:spcPts val="305"/>
              </a:spcBef>
              <a:spcAft>
                <a:spcPts val="0"/>
              </a:spcAft>
            </a:pPr>
            <a:r>
              <a:rPr lang="ar-SA" sz="1800" dirty="0">
                <a:solidFill>
                  <a:schemeClr val="accent1"/>
                </a:solidFill>
                <a:effectLst/>
                <a:latin typeface="Microsoft Sans Serif" panose="020B0604020202020204" pitchFamily="34" charset="0"/>
                <a:ea typeface="Microsoft Sans Serif" panose="020B0604020202020204" pitchFamily="34" charset="0"/>
                <a:cs typeface="B Lotus" panose="00000400000000000000" pitchFamily="2" charset="-78"/>
              </a:rPr>
              <a:t>نوری</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a:effectLst/>
                <a:latin typeface="B Lotus" panose="00000400000000000000" pitchFamily="2" charset="-78"/>
                <a:ea typeface="Microsoft Sans Serif" panose="020B0604020202020204" pitchFamily="34" charset="0"/>
                <a:cs typeface="B Lotus" panose="00000400000000000000" pitchFamily="2" charset="-78"/>
              </a:rPr>
              <a:t> </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این نمونه سنسورها به دو صورت کار می کنند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a:effectLst/>
                <a:latin typeface="B Lotus" panose="00000400000000000000" pitchFamily="2" charset="-78"/>
                <a:ea typeface="Microsoft Sans Serif" panose="020B0604020202020204" pitchFamily="34" charset="0"/>
                <a:cs typeface="B Lotus" panose="00000400000000000000" pitchFamily="2" charset="-78"/>
              </a:rPr>
              <a:t> </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یا دو سنسور که به صورت ارسال و دریافت در مقابل هم هستند یا یک سنسور که قابلیت ارسال و دریافت امواج فروسرخ را دارد و در مقابل آن یک آینه قرار گرفته 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a:effectLst/>
                <a:latin typeface="B Lotus" panose="00000400000000000000" pitchFamily="2" charset="-78"/>
                <a:ea typeface="Microsoft Sans Serif" panose="020B0604020202020204" pitchFamily="34" charset="0"/>
                <a:cs typeface="B Lotus" panose="00000400000000000000" pitchFamily="2" charset="-78"/>
              </a:rPr>
              <a:t> </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در صورتی که جسم امواج ارسالی را قطع کند نور به فتو ترانزیستور گیرنده نمی رسد و خاموش</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 شود و در نتیجه یک پالس به کنترلر ارسال می شود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سطح صفر</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R="333375" algn="just" rtl="1">
              <a:lnSpc>
                <a:spcPct val="150000"/>
              </a:lnSpc>
              <a:spcBef>
                <a:spcPts val="305"/>
              </a:spcBef>
              <a:spcAft>
                <a:spcPts val="0"/>
              </a:spcAft>
            </a:pPr>
            <a:r>
              <a:rPr lang="ar-SA" sz="1800" dirty="0">
                <a:solidFill>
                  <a:schemeClr val="accent1"/>
                </a:solidFill>
                <a:latin typeface="Microsoft Sans Serif" panose="020B0604020202020204" pitchFamily="34" charset="0"/>
                <a:ea typeface="Microsoft Sans Serif" panose="020B0604020202020204" pitchFamily="34" charset="0"/>
                <a:cs typeface="B Lotus" panose="00000400000000000000" pitchFamily="2" charset="-78"/>
              </a:rPr>
              <a:t>خازنی</a:t>
            </a:r>
            <a:r>
              <a:rPr lang="en-US" sz="1800" dirty="0">
                <a:solidFill>
                  <a:schemeClr val="accent1"/>
                </a:solidFill>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solidFill>
                  <a:schemeClr val="accent1"/>
                </a:solidFill>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این سنسورها همانند خازن ها کار می کند و در صورت حضور جسم در میدان آن ظرفیتش تغییر می کند و یک سگنال به کنترلر ارسال می کند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سطح صفر</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p>
          <a:p>
            <a:pPr marL="0" marR="333375" indent="0" algn="just" rtl="1">
              <a:lnSpc>
                <a:spcPct val="150000"/>
              </a:lnSpc>
              <a:spcBef>
                <a:spcPts val="305"/>
              </a:spcBef>
              <a:spcAft>
                <a:spcPts val="0"/>
              </a:spcAft>
              <a:buNone/>
            </a:pPr>
            <a:r>
              <a:rPr lang="ar-SA" sz="1800" dirty="0">
                <a:solidFill>
                  <a:schemeClr val="accent1"/>
                </a:solidFill>
                <a:effectLst/>
                <a:latin typeface="Microsoft Sans Serif" panose="020B0604020202020204" pitchFamily="34" charset="0"/>
                <a:ea typeface="Microsoft Sans Serif" panose="020B0604020202020204" pitchFamily="34" charset="0"/>
                <a:cs typeface="B Lotus" panose="00000400000000000000" pitchFamily="2" charset="-78"/>
              </a:rPr>
              <a:t>القایی</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a:effectLst/>
                <a:latin typeface="B Lotus" panose="00000400000000000000" pitchFamily="2" charset="-78"/>
                <a:ea typeface="Microsoft Sans Serif" panose="020B0604020202020204" pitchFamily="34" charset="0"/>
                <a:cs typeface="B Lotus" panose="00000400000000000000" pitchFamily="2" charset="-78"/>
              </a:rPr>
              <a:t> </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این سنسورها همانند یک سلف کار می کنند و از خاصیت القایی آن جهت آشکار سازی حضور جسم استفاده می شود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میدان دارای یک دامنه و فرکانس معین است در صورت حضور جسم نوسانات و دامنه صفر می شود و یک سیگنال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سطح صفر</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a:effectLst/>
                <a:latin typeface="B Lotus" panose="00000400000000000000" pitchFamily="2" charset="-78"/>
                <a:ea typeface="Microsoft Sans Serif" panose="020B0604020202020204" pitchFamily="34" charset="0"/>
                <a:cs typeface="B Lotus" panose="00000400000000000000" pitchFamily="2" charset="-78"/>
              </a:rPr>
              <a:t> </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به کنترلر ارسال می شود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solidFill>
                  <a:schemeClr val="accent1"/>
                </a:solidFill>
                <a:effectLst/>
                <a:latin typeface="Microsoft Sans Serif" panose="020B0604020202020204" pitchFamily="34" charset="0"/>
                <a:ea typeface="Microsoft Sans Serif" panose="020B0604020202020204" pitchFamily="34" charset="0"/>
                <a:cs typeface="B Lotus" panose="00000400000000000000" pitchFamily="2" charset="-78"/>
              </a:rPr>
              <a:t>التراسونیک</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این سنسور ها از امواج ما فوق صوت که در محدوده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۲۰</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تا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۵۰</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کیلو هرتز است استفاه می کند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کاربرد مهم آن استفاده در سرعت سنج ها و آشکارسازی سطح مخازن و اندازه گیری فلو  و</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a:effectLst/>
                <a:latin typeface="B Lotus" panose="00000400000000000000" pitchFamily="2" charset="-78"/>
                <a:ea typeface="Microsoft Sans Serif" panose="020B0604020202020204" pitchFamily="34" charset="0"/>
                <a:cs typeface="B Lotus" panose="00000400000000000000" pitchFamily="2" charset="-78"/>
              </a:rPr>
              <a:t> </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a:effectLst/>
                <a:latin typeface="B Lotus" panose="00000400000000000000" pitchFamily="2" charset="-78"/>
                <a:ea typeface="Microsoft Sans Serif" panose="020B0604020202020204" pitchFamily="34" charset="0"/>
                <a:cs typeface="B Lotus" panose="00000400000000000000" pitchFamily="2" charset="-78"/>
              </a:rPr>
              <a:t> </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نحوه کار آن به این صورت است که با محاسبات سرعت موج و اخت</a:t>
            </a:r>
            <a:r>
              <a:rPr lang="fa-IR" sz="1800" dirty="0">
                <a:effectLst/>
                <a:latin typeface="B Lotus" panose="00000400000000000000" pitchFamily="2" charset="-78"/>
                <a:ea typeface="Microsoft Sans Serif" panose="020B0604020202020204" pitchFamily="34" charset="0"/>
                <a:cs typeface="B Lotus" panose="00000400000000000000" pitchFamily="2" charset="-78"/>
              </a:rPr>
              <a:t>لا</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ف زمان بین ارسال و دریافت فاصله را اندازه گیری می کنند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a:effectLst/>
                <a:latin typeface="B Lotus" panose="00000400000000000000" pitchFamily="2" charset="-78"/>
                <a:ea typeface="Microsoft Sans Serif" panose="020B0604020202020204" pitchFamily="34" charset="0"/>
                <a:cs typeface="B Lotus" panose="00000400000000000000" pitchFamily="2" charset="-78"/>
              </a:rPr>
              <a:t> </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این سنسورها به صورت پالسی کار می کنند مثال در هر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۲</a:t>
            </a:r>
            <a:r>
              <a:rPr lang="en-US" sz="1800" dirty="0">
                <a:effectLst/>
                <a:latin typeface="B Lotus" panose="00000400000000000000" pitchFamily="2" charset="-78"/>
                <a:ea typeface="Microsoft Sans Serif" panose="020B0604020202020204" pitchFamily="34" charset="0"/>
                <a:cs typeface="B Lotus" panose="00000400000000000000" pitchFamily="2" charset="-78"/>
              </a:rPr>
              <a:t> </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ثانیه یکبار یک پالس ارسال و فاصله را اندازه </a:t>
            </a:r>
            <a:r>
              <a:rPr lang="fa-IR" sz="1800" dirty="0">
                <a:effectLst/>
                <a:latin typeface="B Lotus" panose="00000400000000000000" pitchFamily="2" charset="-78"/>
                <a:ea typeface="Microsoft Sans Serif" panose="020B0604020202020204" pitchFamily="34" charset="0"/>
                <a:cs typeface="B Lotus" panose="00000400000000000000" pitchFamily="2" charset="-78"/>
              </a:rPr>
              <a:t>گ</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یری می کند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endParaRPr lang="fa-IR"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marL="0" marR="333375" indent="0" algn="just" rtl="1">
              <a:lnSpc>
                <a:spcPct val="150000"/>
              </a:lnSpc>
              <a:spcBef>
                <a:spcPts val="305"/>
              </a:spcBef>
              <a:spcAft>
                <a:spcPts val="0"/>
              </a:spcAft>
              <a:buNone/>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solidFill>
                  <a:schemeClr val="accent1"/>
                </a:solidFill>
                <a:latin typeface="Microsoft Sans Serif" panose="020B0604020202020204" pitchFamily="34" charset="0"/>
                <a:ea typeface="Microsoft Sans Serif" panose="020B0604020202020204" pitchFamily="34" charset="0"/>
                <a:cs typeface="B Lotus" panose="00000400000000000000" pitchFamily="2" charset="-78"/>
              </a:rPr>
              <a:t>سنسورتشخیص کد رنگ</a:t>
            </a:r>
            <a:r>
              <a:rPr lang="en-US" sz="1800" dirty="0">
                <a:solidFill>
                  <a:schemeClr val="accent1"/>
                </a:solidFill>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تشخیص</a:t>
            </a:r>
            <a:r>
              <a:rPr lang="ar-SA" sz="1800" dirty="0">
                <a:solidFill>
                  <a:schemeClr val="accent1"/>
                </a:solidFill>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نوار رنگی کاغذ های بسته بندی</a:t>
            </a:r>
            <a:endParaRPr lang="fa-IR" dirty="0">
              <a:cs typeface="B Lotus" panose="00000400000000000000" pitchFamily="2" charset="-78"/>
            </a:endParaRPr>
          </a:p>
        </p:txBody>
      </p:sp>
    </p:spTree>
    <p:extLst>
      <p:ext uri="{BB962C8B-B14F-4D97-AF65-F5344CB8AC3E}">
        <p14:creationId xmlns:p14="http://schemas.microsoft.com/office/powerpoint/2010/main" val="129998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5F72EF-7307-2466-BD0D-F353DDF69E33}"/>
              </a:ext>
            </a:extLst>
          </p:cNvPr>
          <p:cNvSpPr>
            <a:spLocks noGrp="1"/>
          </p:cNvSpPr>
          <p:nvPr>
            <p:ph idx="1"/>
          </p:nvPr>
        </p:nvSpPr>
        <p:spPr>
          <a:xfrm>
            <a:off x="524607" y="422031"/>
            <a:ext cx="11142785" cy="6260123"/>
          </a:xfrm>
        </p:spPr>
        <p:txBody>
          <a:bodyPr>
            <a:normAutofit/>
          </a:bodyPr>
          <a:lstStyle/>
          <a:p>
            <a:pPr marR="1144905" algn="ctr" rtl="1"/>
            <a:r>
              <a:rPr lang="ar-SA" sz="1800" b="1" spc="-1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سنسورهای</a:t>
            </a:r>
            <a:r>
              <a:rPr lang="ar-SA" sz="1800" b="1" spc="-20"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 </a:t>
            </a:r>
            <a:r>
              <a:rPr lang="ar-SA" sz="1800" b="1"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rPr>
              <a:t>بیوالکتریکی</a:t>
            </a:r>
            <a:endParaRPr lang="fa-IR" sz="1800" b="1" dirty="0">
              <a:solidFill>
                <a:srgbClr val="FF0000"/>
              </a:solidFill>
              <a:effectLst/>
              <a:latin typeface="Microsoft Sans Serif" panose="020B0604020202020204" pitchFamily="34" charset="0"/>
              <a:ea typeface="Microsoft Sans Serif" panose="020B0604020202020204" pitchFamily="34" charset="0"/>
              <a:cs typeface="Arial" panose="020B0604020202020204" pitchFamily="34" charset="0"/>
            </a:endParaRPr>
          </a:p>
          <a:p>
            <a:pPr marL="0" marR="1144905" indent="0" algn="ctr" rtl="1">
              <a:buNone/>
            </a:pPr>
            <a:endParaRPr lang="en-US" sz="1800" dirty="0">
              <a:solidFill>
                <a:srgbClr val="FF0000"/>
              </a:solidFill>
              <a:effectLst/>
              <a:latin typeface="Microsoft Sans Serif" panose="020B0604020202020204" pitchFamily="34" charset="0"/>
              <a:ea typeface="Microsoft Sans Serif" panose="020B0604020202020204" pitchFamily="34" charset="0"/>
            </a:endParaRPr>
          </a:p>
          <a:p>
            <a:pPr marR="1078865" indent="0" algn="just" rtl="1">
              <a:lnSpc>
                <a:spcPct val="125000"/>
              </a:lnSpc>
              <a:buNone/>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بیوسنسورها طی سال های اخیر مورد توجه بسیاری از مراکز تحقیقاتی قرار گرفته 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a:effectLst/>
                <a:latin typeface="B Lotus" panose="00000400000000000000" pitchFamily="2" charset="-78"/>
                <a:ea typeface="Microsoft Sans Serif" panose="020B0604020202020204" pitchFamily="34" charset="0"/>
                <a:cs typeface="B Lotus" panose="00000400000000000000" pitchFamily="2" charset="-78"/>
              </a:rPr>
              <a:t> </a:t>
            </a:r>
            <a:r>
              <a:rPr lang="ar-SA" sz="1800" dirty="0">
                <a:effectLst/>
                <a:latin typeface="B Lotus" panose="00000400000000000000" pitchFamily="2" charset="-78"/>
                <a:ea typeface="Microsoft Sans Serif" panose="020B0604020202020204" pitchFamily="34" charset="0"/>
                <a:cs typeface="B Lotus" panose="00000400000000000000" pitchFamily="2" charset="-78"/>
              </a:rPr>
              <a:t>بیوسنسورها یا سنسورهای بر پایه</a:t>
            </a:r>
            <a:r>
              <a:rPr lang="fa-IR" sz="1800" dirty="0">
                <a:effectLst/>
                <a:latin typeface="B Lotus" panose="00000400000000000000" pitchFamily="2" charset="-78"/>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مواد بیولوژیکی اکنون گستره ی وسیعی از کاربردها نظیر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صنایع دارویی، صنایع خوراکی، علوم محیطی، صنایع نظامی و </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را شامل می شود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توسعه بیوسنسورها از </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1950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با ساخت الکترود اکسیژن توسط لی لند کالرک در سین سیناتی آمریکا برای اندازه گیری غلظت اکسیژن حل شده در خون آغاز شد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این سنسور همچنین بنام سازنده آن گاهی الکترودکالرک نیز خوانده می شود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بعدا با پوشاندن سطح الکترود با آنزیمی که به اکسیده شدن گلوکز کمک می کرد از این سنسور برای اندازه گیری قند خون استفاده شد</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به طور مشابه با پوشاندن الکترود توسط آنزیمی که قابلیت تبدیل اوره به کربنات آمونیوم را داراست درکنار الکترودی از جنس یون</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NH4++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بیوسنسوری ساخته شده که می توانست میزان اوره درخون یا ادرار را اندازه گیری کند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هر کدام از این دو بیوسنسور اولیه از ترنسدیوسرمتفاوتی در بخش تبدیل سیگنال استفاده می کردند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در نوع اول میزان قند خون با اندازه گیری جریان الکتریکی تولید شده اندازه گیری می شد </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آمپرومتریک</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در حالیکه در سنسور اوره اندازه گیری غلظت اوره بر اساس میزان بار الکتریکی ایجاد شده</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درالکترودهای سنسور صورت می پذیرفت</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ممکن است روزی فرا رسد که بیمار بدون نیاز به مراجعه به پزشک و تنها بر مبنای اط</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لا</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عاتی که توسط یک</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COBD or Doctor Board on Chip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فراهم می شود نوع بیماری تشخیص داده شده و سپس داروهای مورد نیاز مستقیما درون خون تزریق شود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این مسئله باعث خواهد شد که دوز مصرفی دارو بسیار پایین آمده و ضمنا از میزان اثرات جانبی دارو به طرز قابل توجهی کاسته شود، چرا که دارو مستقیما به محل مورد نیاز</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ea typeface="Microsoft Sans Serif" panose="020B0604020202020204" pitchFamily="34" charset="0"/>
                <a:cs typeface="B Lotus" panose="00000400000000000000" pitchFamily="2" charset="-78"/>
              </a:rPr>
              <a:t>در</a:t>
            </a:r>
            <a:r>
              <a:rPr lang="ar-SA" sz="1800" spc="-20" dirty="0">
                <a:effectLst/>
                <a:ea typeface="Microsoft Sans Serif" panose="020B0604020202020204" pitchFamily="34" charset="0"/>
                <a:cs typeface="B Lotus" panose="00000400000000000000" pitchFamily="2" charset="-78"/>
              </a:rPr>
              <a:t> </a:t>
            </a:r>
            <a:r>
              <a:rPr lang="ar-SA" sz="1800" spc="-10" dirty="0">
                <a:effectLst/>
                <a:ea typeface="Microsoft Sans Serif" panose="020B0604020202020204" pitchFamily="34" charset="0"/>
                <a:cs typeface="B Lotus" panose="00000400000000000000" pitchFamily="2" charset="-78"/>
              </a:rPr>
              <a:t>بدن</a:t>
            </a:r>
            <a:r>
              <a:rPr lang="ar-SA" sz="1800" spc="-15" dirty="0">
                <a:effectLst/>
                <a:ea typeface="Microsoft Sans Serif" panose="020B0604020202020204" pitchFamily="34" charset="0"/>
                <a:cs typeface="B Lotus" panose="00000400000000000000" pitchFamily="2" charset="-78"/>
              </a:rPr>
              <a:t> </a:t>
            </a:r>
            <a:r>
              <a:rPr lang="ar-SA" sz="1800" spc="-10" dirty="0">
                <a:effectLst/>
                <a:ea typeface="Microsoft Sans Serif" panose="020B0604020202020204" pitchFamily="34" charset="0"/>
                <a:cs typeface="B Lotus" panose="00000400000000000000" pitchFamily="2" charset="-78"/>
              </a:rPr>
              <a:t>ارسال</a:t>
            </a:r>
            <a:r>
              <a:rPr lang="ar-SA" sz="1800" spc="-20" dirty="0">
                <a:effectLst/>
                <a:ea typeface="Microsoft Sans Serif" panose="020B0604020202020204" pitchFamily="34" charset="0"/>
                <a:cs typeface="B Lotus" panose="00000400000000000000" pitchFamily="2" charset="-78"/>
              </a:rPr>
              <a:t> </a:t>
            </a:r>
            <a:r>
              <a:rPr lang="ar-SA" sz="1800" spc="-10" dirty="0">
                <a:effectLst/>
                <a:ea typeface="Microsoft Sans Serif" panose="020B0604020202020204" pitchFamily="34" charset="0"/>
                <a:cs typeface="B Lotus" panose="00000400000000000000" pitchFamily="2" charset="-78"/>
              </a:rPr>
              <a:t>می</a:t>
            </a:r>
            <a:r>
              <a:rPr lang="ar-SA" sz="1800" spc="-20" dirty="0">
                <a:effectLst/>
                <a:ea typeface="Microsoft Sans Serif" panose="020B0604020202020204" pitchFamily="34" charset="0"/>
                <a:cs typeface="B Lotus" panose="00000400000000000000" pitchFamily="2" charset="-78"/>
              </a:rPr>
              <a:t> </a:t>
            </a:r>
            <a:r>
              <a:rPr lang="ar-SA" sz="1800" spc="-10" dirty="0">
                <a:effectLst/>
                <a:ea typeface="Microsoft Sans Serif" panose="020B0604020202020204" pitchFamily="34" charset="0"/>
                <a:cs typeface="B Lotus" panose="00000400000000000000" pitchFamily="2" charset="-78"/>
              </a:rPr>
              <a:t>شود</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 </a:t>
            </a:r>
            <a:endParaRPr lang="en-US" sz="1800" dirty="0">
              <a:latin typeface="Microsoft Sans Serif" panose="020B0604020202020204" pitchFamily="34" charset="0"/>
              <a:ea typeface="Microsoft Sans Serif" panose="020B0604020202020204" pitchFamily="34" charset="0"/>
              <a:cs typeface="B Lotus" panose="00000400000000000000" pitchFamily="2" charset="-78"/>
            </a:endParaRPr>
          </a:p>
          <a:p>
            <a:pPr algn="r" rtl="1"/>
            <a:endParaRPr lang="fa-IR" dirty="0"/>
          </a:p>
        </p:txBody>
      </p:sp>
    </p:spTree>
    <p:extLst>
      <p:ext uri="{BB962C8B-B14F-4D97-AF65-F5344CB8AC3E}">
        <p14:creationId xmlns:p14="http://schemas.microsoft.com/office/powerpoint/2010/main" val="3499435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E9671F-8585-1A26-0DD7-7BF33718D81C}"/>
              </a:ext>
            </a:extLst>
          </p:cNvPr>
          <p:cNvSpPr>
            <a:spLocks noGrp="1"/>
          </p:cNvSpPr>
          <p:nvPr>
            <p:ph idx="1"/>
          </p:nvPr>
        </p:nvSpPr>
        <p:spPr>
          <a:xfrm>
            <a:off x="844062" y="478302"/>
            <a:ext cx="10509738" cy="5698661"/>
          </a:xfrm>
        </p:spPr>
        <p:txBody>
          <a:bodyPr>
            <a:normAutofit fontScale="92500" lnSpcReduction="20000"/>
          </a:bodyPr>
          <a:lstStyle/>
          <a:p>
            <a:pPr marL="672465" marR="332740" indent="619125" algn="just" rtl="1">
              <a:lnSpc>
                <a:spcPct val="160000"/>
              </a:lnSpc>
              <a:spcBef>
                <a:spcPts val="15"/>
              </a:spcBef>
              <a:spcAft>
                <a:spcPts val="0"/>
              </a:spcAft>
            </a:pP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کاری که یک بیوسنسور انجام می دهد تبدیل پاسخ بیولوژیکی به یک</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سیگنال الکتریکی</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شامل</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دو</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جزء</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اصلی</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پذیرنده</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و</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آشکارکننده</a:t>
            </a:r>
            <a:r>
              <a:rPr lang="ar-SA" sz="1800" spc="1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5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قابلیت</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انتخابگری</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بیوسنسور</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توسط</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بخش</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پذیرنده</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تعیین</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شود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آنزیمه</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آنتی</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بادی</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ها،لیپید</a:t>
            </a:r>
            <a:r>
              <a:rPr lang="ar-SA" sz="1800" spc="-2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چربی</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مثال</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های</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خوبی</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برای</a:t>
            </a:r>
            <a:r>
              <a:rPr lang="en-US" sz="1800" dirty="0">
                <a:effectLst/>
                <a:latin typeface="Calibri" panose="020F0502020204030204" pitchFamily="34" charset="0"/>
                <a:ea typeface="Microsoft Sans Serif" panose="020B0604020202020204" pitchFamily="34" charset="0"/>
                <a:cs typeface="B Lotus" panose="00000400000000000000" pitchFamily="2" charset="-78"/>
              </a:rPr>
              <a:t>Receptor</a:t>
            </a:r>
            <a:r>
              <a:rPr lang="en-US" sz="1800" spc="18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هستند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وظیفه</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دتکتور</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تبدیل</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تغییرات</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فیزیکی</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یا</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شیمیایی</a:t>
            </a:r>
            <a:r>
              <a:rPr lang="ar-SA" sz="1800" spc="-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با تشخیص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ماده</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مورد</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تجزیه</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به</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یک</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سیگنال</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الکتریکی</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کام</a:t>
            </a:r>
            <a:r>
              <a:rPr lang="ar-SA" sz="1800" spc="3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واضح است که دتکتورها قابلیت انتخاب در نوع واکنش صورت گرفته </a:t>
            </a:r>
            <a:r>
              <a:rPr lang="ar-SA" sz="1800" spc="-25" dirty="0">
                <a:effectLst/>
                <a:latin typeface="Microsoft Sans Serif" panose="020B0604020202020204" pitchFamily="34" charset="0"/>
                <a:ea typeface="Microsoft Sans Serif" panose="020B0604020202020204" pitchFamily="34" charset="0"/>
                <a:cs typeface="B Lotus" panose="00000400000000000000" pitchFamily="2" charset="-78"/>
              </a:rPr>
              <a:t>را</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ندارند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انواع</a:t>
            </a:r>
            <a:r>
              <a:rPr lang="ar-SA" sz="1800" spc="7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دتکتورهای</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یا</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ترانسدیوسرها</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یا</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مبدل</a:t>
            </a:r>
            <a:r>
              <a:rPr lang="ar-SA" sz="1800" spc="6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ها</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یا</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آشکارسازها</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مورداستفاده در بیوسنسورها شامل</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 الکتروشیمیایی،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نوری، پیزوالکتریک و حرارتی هستند</a:t>
            </a:r>
            <a:r>
              <a:rPr lang="en-US" sz="1800" spc="-1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در</a:t>
            </a:r>
            <a:r>
              <a:rPr lang="ar-SA" sz="1800" spc="-45"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نوع</a:t>
            </a:r>
            <a:r>
              <a:rPr lang="ar-SA" sz="1800" spc="-6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الکتروشیمیای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عمل تبدیل به یکی از صورت های آمپرومتریک، پتان</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س</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یومتریک و </a:t>
            </a:r>
            <a:r>
              <a:rPr lang="ar-SA" sz="1800" spc="-10" dirty="0">
                <a:effectLst/>
                <a:latin typeface="Microsoft Sans Serif" panose="020B0604020202020204" pitchFamily="34" charset="0"/>
                <a:ea typeface="Microsoft Sans Serif" panose="020B0604020202020204" pitchFamily="34" charset="0"/>
                <a:cs typeface="B Lotus" panose="00000400000000000000" pitchFamily="2" charset="-78"/>
              </a:rPr>
              <a:t>امپدانسی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صورت</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میپذیرد</a:t>
            </a:r>
            <a:r>
              <a:rPr lang="en-US" sz="1800" dirty="0">
                <a:effectLst/>
                <a:latin typeface="Microsoft Sans Serif" panose="020B0604020202020204" pitchFamily="34" charset="0"/>
                <a:ea typeface="Microsoft Sans Serif" panose="020B0604020202020204" pitchFamily="34" charset="0"/>
                <a:cs typeface="B Lotus" panose="00000400000000000000" pitchFamily="2" charset="-78"/>
              </a:rPr>
              <a:t>.</a:t>
            </a:r>
            <a:r>
              <a:rPr lang="en-US"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متداولترین</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الکترودهای</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مورد</a:t>
            </a:r>
            <a:r>
              <a:rPr lang="ar-SA" sz="1800" spc="-4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effectLst/>
                <a:latin typeface="Microsoft Sans Serif" panose="020B0604020202020204" pitchFamily="34" charset="0"/>
                <a:ea typeface="Microsoft Sans Serif" panose="020B0604020202020204" pitchFamily="34" charset="0"/>
                <a:cs typeface="B Lotus" panose="00000400000000000000" pitchFamily="2" charset="-78"/>
              </a:rPr>
              <a:t>استفاده</a:t>
            </a:r>
            <a:r>
              <a:rPr lang="fa-IR" sz="1800" dirty="0">
                <a:effectLst/>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در نوع پتان</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س</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یومتریک شامل</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الکترود شیشه ای</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r>
              <a:rPr lang="en-US" sz="1800" dirty="0" err="1">
                <a:latin typeface="Microsoft Sans Serif" panose="020B0604020202020204" pitchFamily="34" charset="0"/>
                <a:ea typeface="Microsoft Sans Serif" panose="020B0604020202020204" pitchFamily="34" charset="0"/>
                <a:cs typeface="B Lotus" panose="00000400000000000000" pitchFamily="2" charset="-78"/>
              </a:rPr>
              <a:t>GlassElectrode</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الکترود انتخابگر یونی</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(Ion-Selective)</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 وترانزیستور</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اثرمیدان</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حساس یونی</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ion sensitive field effect transistor (ISFET)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هستند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55" dirty="0">
                <a:latin typeface="Microsoft Sans Serif" panose="020B0604020202020204" pitchFamily="34" charset="0"/>
                <a:ea typeface="Microsoft Sans Serif" panose="020B0604020202020204" pitchFamily="34" charset="0"/>
                <a:cs typeface="B Lotus" panose="00000400000000000000" pitchFamily="2" charset="-78"/>
              </a:rPr>
              <a:t>به طورکلی یک بیوسنسور شامل یک سیستم بیولوژیکی</a:t>
            </a:r>
            <a:r>
              <a:rPr lang="en-US" sz="1800" spc="-55"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55" dirty="0">
                <a:latin typeface="Microsoft Sans Serif" panose="020B0604020202020204" pitchFamily="34" charset="0"/>
                <a:ea typeface="Microsoft Sans Serif" panose="020B0604020202020204" pitchFamily="34" charset="0"/>
                <a:cs typeface="B Lotus" panose="00000400000000000000" pitchFamily="2" charset="-78"/>
              </a:rPr>
              <a:t>نظیر یک دسته سلول، یک آنزیم یا یک آنتی بادی و یک وسیله اندازه گیری است</a:t>
            </a:r>
            <a:r>
              <a:rPr lang="en-US" sz="1800" spc="-55"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55" dirty="0">
                <a:latin typeface="Microsoft Sans Serif" panose="020B0604020202020204" pitchFamily="34" charset="0"/>
                <a:ea typeface="Microsoft Sans Serif" panose="020B0604020202020204" pitchFamily="34" charset="0"/>
                <a:cs typeface="B Lotus" panose="00000400000000000000" pitchFamily="2" charset="-78"/>
              </a:rPr>
              <a:t>در حضور مولکول معینی سیستم بیولوژیک باعث تغییر خواص محیط اطراف می شود</a:t>
            </a:r>
            <a:r>
              <a:rPr lang="en-US" sz="1800" spc="-55" dirty="0">
                <a:latin typeface="Microsoft Sans Serif" panose="020B0604020202020204" pitchFamily="34" charset="0"/>
                <a:ea typeface="Microsoft Sans Serif" panose="020B0604020202020204" pitchFamily="34" charset="0"/>
                <a:cs typeface="B Lotus" panose="00000400000000000000" pitchFamily="2" charset="-78"/>
              </a:rPr>
              <a:t>.</a:t>
            </a:r>
            <a:r>
              <a:rPr lang="ar-SA" sz="1800" spc="-55" dirty="0">
                <a:latin typeface="Microsoft Sans Serif" panose="020B0604020202020204" pitchFamily="34" charset="0"/>
                <a:ea typeface="Microsoft Sans Serif" panose="020B0604020202020204" pitchFamily="34" charset="0"/>
                <a:cs typeface="B Lotus" panose="00000400000000000000" pitchFamily="2" charset="-78"/>
              </a:rPr>
              <a:t> وسیله اندازه گیری که به این تغییرات حساس است، سیگنالی متناسب با میزان یا نوع تغییرات تولید می کند</a:t>
            </a:r>
            <a:r>
              <a:rPr lang="en-US" sz="1800" spc="-55"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55" dirty="0">
                <a:latin typeface="Microsoft Sans Serif" panose="020B0604020202020204" pitchFamily="34" charset="0"/>
                <a:ea typeface="Microsoft Sans Serif" panose="020B0604020202020204" pitchFamily="34" charset="0"/>
                <a:cs typeface="B Lotus" panose="00000400000000000000" pitchFamily="2" charset="-78"/>
              </a:rPr>
              <a:t>این سیگنال را سپس می توان به </a:t>
            </a:r>
            <a:r>
              <a:rPr lang="ar-SA" sz="1800" spc="-10" dirty="0">
                <a:latin typeface="Microsoft Sans Serif" panose="020B0604020202020204" pitchFamily="34" charset="0"/>
                <a:ea typeface="Microsoft Sans Serif" panose="020B0604020202020204" pitchFamily="34" charset="0"/>
                <a:cs typeface="B Lotus" panose="00000400000000000000" pitchFamily="2" charset="-78"/>
              </a:rPr>
              <a:t>سیگنالی</a:t>
            </a:r>
            <a:r>
              <a:rPr lang="en-US" sz="1800" spc="-1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latin typeface="Microsoft Sans Serif" panose="020B0604020202020204" pitchFamily="34" charset="0"/>
                <a:ea typeface="Microsoft Sans Serif" panose="020B0604020202020204" pitchFamily="34" charset="0"/>
                <a:cs typeface="B Lotus" panose="00000400000000000000" pitchFamily="2" charset="-78"/>
              </a:rPr>
              <a:t>قابل فهم برای دستگاه های الکترونیکی تبدیل کرد</a:t>
            </a:r>
            <a:r>
              <a:rPr lang="en-US" sz="1800" spc="-10" dirty="0">
                <a:latin typeface="Microsoft Sans Serif" panose="020B0604020202020204" pitchFamily="34" charset="0"/>
                <a:ea typeface="Microsoft Sans Serif" panose="020B0604020202020204" pitchFamily="34" charset="0"/>
                <a:cs typeface="B Lotus" panose="00000400000000000000" pitchFamily="2" charset="-78"/>
              </a:rPr>
              <a:t>.</a:t>
            </a:r>
            <a:r>
              <a:rPr lang="ar-SA" sz="1800" spc="-10" dirty="0">
                <a:latin typeface="Microsoft Sans Serif" panose="020B0604020202020204" pitchFamily="34" charset="0"/>
                <a:ea typeface="Microsoft Sans Serif" panose="020B0604020202020204" pitchFamily="34" charset="0"/>
                <a:cs typeface="B Lotus" panose="00000400000000000000" pitchFamily="2" charset="-78"/>
              </a:rPr>
              <a:t> مزایای بیوسنسورها بر سایر دستگاه های اندازه گیری موجود را</a:t>
            </a:r>
            <a:r>
              <a:rPr lang="fa-IR" sz="1800" spc="-1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latin typeface="Microsoft Sans Serif" panose="020B0604020202020204" pitchFamily="34" charset="0"/>
                <a:ea typeface="Microsoft Sans Serif" panose="020B0604020202020204" pitchFamily="34" charset="0"/>
                <a:cs typeface="B Lotus" panose="00000400000000000000" pitchFamily="2" charset="-78"/>
              </a:rPr>
              <a:t>می توان به طور </a:t>
            </a:r>
            <a:r>
              <a:rPr lang="fa-IR" sz="1800" spc="-10" dirty="0">
                <a:latin typeface="Microsoft Sans Serif" panose="020B0604020202020204" pitchFamily="34" charset="0"/>
                <a:ea typeface="Microsoft Sans Serif" panose="020B0604020202020204" pitchFamily="34" charset="0"/>
                <a:cs typeface="B Lotus" panose="00000400000000000000" pitchFamily="2" charset="-78"/>
              </a:rPr>
              <a:t>خلا</a:t>
            </a:r>
            <a:r>
              <a:rPr lang="ar-SA" sz="1800" spc="-10" dirty="0">
                <a:latin typeface="Microsoft Sans Serif" panose="020B0604020202020204" pitchFamily="34" charset="0"/>
                <a:ea typeface="Microsoft Sans Serif" panose="020B0604020202020204" pitchFamily="34" charset="0"/>
                <a:cs typeface="B Lotus" panose="00000400000000000000" pitchFamily="2" charset="-78"/>
              </a:rPr>
              <a:t>صه بصورت زیر بیان کرد</a:t>
            </a:r>
            <a:r>
              <a:rPr lang="en-US" sz="1800" spc="-1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latin typeface="Microsoft Sans Serif" panose="020B0604020202020204" pitchFamily="34" charset="0"/>
                <a:ea typeface="Microsoft Sans Serif" panose="020B0604020202020204" pitchFamily="34" charset="0"/>
                <a:cs typeface="B Lotus" panose="00000400000000000000" pitchFamily="2" charset="-78"/>
              </a:rPr>
              <a:t>مولکول های غیرقطبی زیادی در ارگان های زنده شکل می گیرند</a:t>
            </a:r>
            <a:r>
              <a:rPr lang="fa-IR" sz="1800" spc="-1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spc="-10" dirty="0">
                <a:latin typeface="Microsoft Sans Serif" panose="020B0604020202020204" pitchFamily="34" charset="0"/>
                <a:ea typeface="Microsoft Sans Serif" panose="020B0604020202020204" pitchFamily="34" charset="0"/>
                <a:cs typeface="B Lotus" panose="00000400000000000000" pitchFamily="2" charset="-78"/>
              </a:rPr>
              <a:t>که به بیشتر سیستم های موجود اندازه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گیری پاسخ نمی دهند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بیوسنسورها می توانند این پاسخ را دریافت کنند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مبنای کار آن ها بر اساس سیستم بیولوژیک تعبیه شده در خود آن ها است، در نتیجه اثرات جانبی بر سایر بافت ها ندارد</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کنترل پیوسته و بسیار سریع</a:t>
            </a:r>
            <a:r>
              <a:rPr lang="fa-IR" sz="1800" dirty="0">
                <a:latin typeface="Microsoft Sans Serif" panose="020B0604020202020204" pitchFamily="34" charset="0"/>
                <a:ea typeface="Microsoft Sans Serif" panose="020B0604020202020204" pitchFamily="34" charset="0"/>
                <a:cs typeface="B Lotus" panose="00000400000000000000" pitchFamily="2" charset="-78"/>
              </a:rPr>
              <a:t> </a:t>
            </a:r>
            <a:r>
              <a:rPr lang="ar-SA" sz="1800" dirty="0">
                <a:latin typeface="Microsoft Sans Serif" panose="020B0604020202020204" pitchFamily="34" charset="0"/>
                <a:ea typeface="Microsoft Sans Serif" panose="020B0604020202020204" pitchFamily="34" charset="0"/>
                <a:cs typeface="B Lotus" panose="00000400000000000000" pitchFamily="2" charset="-78"/>
              </a:rPr>
              <a:t>فعالیت های متابولیسمی توسط این سنسورها امکان پذیر است</a:t>
            </a:r>
            <a:r>
              <a:rPr lang="en-US" sz="1800" dirty="0">
                <a:latin typeface="Microsoft Sans Serif" panose="020B0604020202020204" pitchFamily="34" charset="0"/>
                <a:ea typeface="Microsoft Sans Serif" panose="020B0604020202020204" pitchFamily="34" charset="0"/>
                <a:cs typeface="B Lotus" panose="00000400000000000000" pitchFamily="2" charset="-78"/>
              </a:rPr>
              <a:t>.</a:t>
            </a:r>
          </a:p>
          <a:p>
            <a:pPr marL="0" marR="1079500" indent="0" algn="just" rtl="1">
              <a:lnSpc>
                <a:spcPct val="123000"/>
              </a:lnSpc>
              <a:spcBef>
                <a:spcPts val="5"/>
              </a:spcBef>
              <a:spcAft>
                <a:spcPts val="0"/>
              </a:spcAft>
              <a:buNone/>
            </a:pPr>
            <a:r>
              <a:rPr lang="en-US" sz="1800" spc="-55" dirty="0">
                <a:latin typeface="Microsoft Sans Serif" panose="020B0604020202020204" pitchFamily="34" charset="0"/>
                <a:ea typeface="Microsoft Sans Serif" panose="020B0604020202020204" pitchFamily="34" charset="0"/>
                <a:cs typeface="B Lotus" panose="00000400000000000000" pitchFamily="2" charset="-78"/>
              </a:rPr>
              <a:t> </a:t>
            </a:r>
          </a:p>
          <a:p>
            <a:pPr marR="1079500" indent="0" algn="just" rtl="1">
              <a:lnSpc>
                <a:spcPct val="150000"/>
              </a:lnSpc>
              <a:spcBef>
                <a:spcPts val="50"/>
              </a:spcBef>
              <a:spcAft>
                <a:spcPts val="0"/>
              </a:spcAft>
              <a:buNone/>
            </a:pPr>
            <a:endParaRPr lang="en-US" sz="1800" dirty="0">
              <a:effectLst/>
              <a:latin typeface="Microsoft Sans Serif" panose="020B0604020202020204" pitchFamily="34" charset="0"/>
              <a:ea typeface="Microsoft Sans Serif" panose="020B0604020202020204" pitchFamily="34" charset="0"/>
              <a:cs typeface="B Lotus" panose="00000400000000000000" pitchFamily="2" charset="-78"/>
            </a:endParaRPr>
          </a:p>
          <a:p>
            <a:pPr algn="r" rtl="1"/>
            <a:endParaRPr lang="fa-IR" dirty="0"/>
          </a:p>
        </p:txBody>
      </p:sp>
    </p:spTree>
    <p:extLst>
      <p:ext uri="{BB962C8B-B14F-4D97-AF65-F5344CB8AC3E}">
        <p14:creationId xmlns:p14="http://schemas.microsoft.com/office/powerpoint/2010/main" val="4192937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808</TotalTime>
  <Words>4857</Words>
  <Application>Microsoft Office PowerPoint</Application>
  <PresentationFormat>Widescreen</PresentationFormat>
  <Paragraphs>161</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B Lotus</vt:lpstr>
      <vt:lpstr>B Nazanin</vt:lpstr>
      <vt:lpstr>Calibri</vt:lpstr>
      <vt:lpstr>Calibri Light</vt:lpstr>
      <vt:lpstr>Microsoft Sans Serif</vt:lpstr>
      <vt:lpstr>Times New Roman</vt:lpstr>
      <vt:lpstr>Webdings</vt:lpstr>
      <vt:lpstr>Office Theme</vt:lpstr>
      <vt:lpstr>PowerPoint Presentation</vt:lpstr>
      <vt:lpstr>ماژول ها و بیوسنسورهای پزشکی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انواع سنسورها و ماژول مورد استفاده در تجهیزات پزشکی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Mis-Arvaneh</dc:creator>
  <cp:lastModifiedBy>Bank Data</cp:lastModifiedBy>
  <cp:revision>13</cp:revision>
  <dcterms:created xsi:type="dcterms:W3CDTF">2024-07-23T04:57:20Z</dcterms:created>
  <dcterms:modified xsi:type="dcterms:W3CDTF">2025-05-13T04:36:50Z</dcterms:modified>
</cp:coreProperties>
</file>