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398" r:id="rId2"/>
    <p:sldId id="399" r:id="rId3"/>
    <p:sldId id="334" r:id="rId4"/>
    <p:sldId id="335" r:id="rId5"/>
    <p:sldId id="355" r:id="rId6"/>
    <p:sldId id="356" r:id="rId7"/>
    <p:sldId id="354" r:id="rId8"/>
    <p:sldId id="381" r:id="rId9"/>
    <p:sldId id="357" r:id="rId10"/>
    <p:sldId id="275" r:id="rId11"/>
    <p:sldId id="336" r:id="rId12"/>
    <p:sldId id="358" r:id="rId13"/>
    <p:sldId id="359" r:id="rId14"/>
    <p:sldId id="337" r:id="rId15"/>
    <p:sldId id="360" r:id="rId16"/>
    <p:sldId id="338" r:id="rId17"/>
    <p:sldId id="361" r:id="rId18"/>
    <p:sldId id="339" r:id="rId19"/>
    <p:sldId id="340" r:id="rId20"/>
    <p:sldId id="363" r:id="rId21"/>
    <p:sldId id="362" r:id="rId22"/>
    <p:sldId id="364" r:id="rId23"/>
    <p:sldId id="341" r:id="rId24"/>
    <p:sldId id="365" r:id="rId25"/>
    <p:sldId id="342" r:id="rId26"/>
    <p:sldId id="366" r:id="rId27"/>
    <p:sldId id="343" r:id="rId28"/>
    <p:sldId id="367" r:id="rId29"/>
    <p:sldId id="382" r:id="rId30"/>
    <p:sldId id="384" r:id="rId31"/>
    <p:sldId id="344" r:id="rId32"/>
    <p:sldId id="368" r:id="rId33"/>
    <p:sldId id="345" r:id="rId34"/>
    <p:sldId id="370" r:id="rId35"/>
    <p:sldId id="369" r:id="rId36"/>
    <p:sldId id="371" r:id="rId37"/>
    <p:sldId id="349" r:id="rId38"/>
    <p:sldId id="372" r:id="rId39"/>
    <p:sldId id="346" r:id="rId40"/>
    <p:sldId id="373" r:id="rId41"/>
    <p:sldId id="374" r:id="rId42"/>
    <p:sldId id="375" r:id="rId43"/>
    <p:sldId id="378" r:id="rId44"/>
    <p:sldId id="379" r:id="rId45"/>
    <p:sldId id="386" r:id="rId46"/>
    <p:sldId id="390" r:id="rId47"/>
    <p:sldId id="391" r:id="rId48"/>
    <p:sldId id="392" r:id="rId49"/>
    <p:sldId id="396" r:id="rId50"/>
    <p:sldId id="347" r:id="rId51"/>
    <p:sldId id="393" r:id="rId52"/>
    <p:sldId id="348" r:id="rId53"/>
    <p:sldId id="394" r:id="rId54"/>
    <p:sldId id="350" r:id="rId55"/>
    <p:sldId id="352" r:id="rId56"/>
    <p:sldId id="397" r:id="rId57"/>
    <p:sldId id="269" r:id="rId58"/>
    <p:sldId id="271" r:id="rId59"/>
    <p:sldId id="272" r:id="rId60"/>
    <p:sldId id="328" r:id="rId61"/>
    <p:sldId id="400" r:id="rId62"/>
    <p:sldId id="401" r:id="rId63"/>
    <p:sldId id="402"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3968A1-A973-4963-9E9E-F659DB662967}" type="datetimeFigureOut">
              <a:rPr lang="en-US" smtClean="0"/>
              <a:pPr/>
              <a:t>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013E20-0EF6-4214-93F0-53D091DBF4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E9A964-0309-40AB-BF88-543983B195B0}"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E9A964-0309-40AB-BF88-543983B195B0}"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E9A964-0309-40AB-BF88-543983B195B0}"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fld id="{42D90130-3C18-41C0-9A7C-D962DEEBE3A5}" type="slidenum">
              <a:rPr lang="ar-SA"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E9A964-0309-40AB-BF88-543983B195B0}"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E9A964-0309-40AB-BF88-543983B195B0}"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E9A964-0309-40AB-BF88-543983B195B0}"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E9A964-0309-40AB-BF88-543983B195B0}" type="datetimeFigureOut">
              <a:rPr lang="en-US" smtClean="0"/>
              <a:pPr/>
              <a:t>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E9A964-0309-40AB-BF88-543983B195B0}" type="datetimeFigureOut">
              <a:rPr lang="en-US" smtClean="0"/>
              <a:pPr/>
              <a:t>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E9A964-0309-40AB-BF88-543983B195B0}" type="datetimeFigureOut">
              <a:rPr lang="en-US" smtClean="0"/>
              <a:pPr/>
              <a:t>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E9A964-0309-40AB-BF88-543983B195B0}"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E9A964-0309-40AB-BF88-543983B195B0}"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0199CB-65C7-4A82-9D9D-8F4B01581E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E9A964-0309-40AB-BF88-543983B195B0}" type="datetimeFigureOut">
              <a:rPr lang="en-US" smtClean="0"/>
              <a:pPr/>
              <a:t>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199CB-65C7-4A82-9D9D-8F4B01581E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4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Documents and Settings\samipoor\Desktop\New Folder\ZeroGravity_05120000_1_Fixed.jpg"/>
          <p:cNvPicPr>
            <a:picLocks noChangeAspect="1" noChangeArrowheads="1"/>
          </p:cNvPicPr>
          <p:nvPr/>
        </p:nvPicPr>
        <p:blipFill>
          <a:blip r:embed="rId2"/>
          <a:srcRect/>
          <a:stretch>
            <a:fillRect/>
          </a:stretch>
        </p:blipFill>
        <p:spPr bwMode="auto">
          <a:xfrm>
            <a:off x="1214414" y="714356"/>
            <a:ext cx="6667500" cy="468153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25470"/>
          </a:xfrm>
        </p:spPr>
        <p:txBody>
          <a:bodyPr>
            <a:normAutofit fontScale="90000"/>
          </a:bodyPr>
          <a:lstStyle/>
          <a:p>
            <a:pPr algn="r"/>
            <a:r>
              <a:rPr lang="fa-IR" dirty="0"/>
              <a:t>انواع چربیها</a:t>
            </a:r>
            <a:endParaRPr lang="en-US" dirty="0"/>
          </a:p>
        </p:txBody>
      </p:sp>
      <p:sp>
        <p:nvSpPr>
          <p:cNvPr id="6147" name="Rectangle 3"/>
          <p:cNvSpPr>
            <a:spLocks noGrp="1" noChangeArrowheads="1"/>
          </p:cNvSpPr>
          <p:nvPr>
            <p:ph type="body" idx="1"/>
          </p:nvPr>
        </p:nvSpPr>
        <p:spPr>
          <a:xfrm>
            <a:off x="457200" y="1219200"/>
            <a:ext cx="8229600" cy="5105400"/>
          </a:xfrm>
        </p:spPr>
        <p:txBody>
          <a:bodyPr/>
          <a:lstStyle/>
          <a:p>
            <a:pPr algn="r">
              <a:buNone/>
            </a:pPr>
            <a:r>
              <a:rPr lang="fa-IR" b="1" dirty="0">
                <a:solidFill>
                  <a:schemeClr val="accent4">
                    <a:lumMod val="50000"/>
                  </a:schemeClr>
                </a:solidFill>
                <a:cs typeface="B Nazanin" pitchFamily="2" charset="-78"/>
              </a:rPr>
              <a:t>1- چربیهای مرئی</a:t>
            </a:r>
          </a:p>
          <a:p>
            <a:pPr algn="r">
              <a:buFont typeface="Wingdings" pitchFamily="2" charset="2"/>
              <a:buNone/>
            </a:pPr>
            <a:r>
              <a:rPr lang="fa-IR" b="1" dirty="0">
                <a:solidFill>
                  <a:schemeClr val="accent4">
                    <a:lumMod val="50000"/>
                  </a:schemeClr>
                </a:solidFill>
                <a:cs typeface="B Nazanin" pitchFamily="2" charset="-78"/>
              </a:rPr>
              <a:t>شامل : مارگارین , روغن نباتی , روغن حیوانی که با چشم قابل رویت هستند</a:t>
            </a:r>
          </a:p>
          <a:p>
            <a:pPr algn="r">
              <a:buFont typeface="Wingdings" pitchFamily="2" charset="2"/>
              <a:buNone/>
            </a:pPr>
            <a:endParaRPr lang="fa-IR" b="1" dirty="0">
              <a:solidFill>
                <a:schemeClr val="accent4">
                  <a:lumMod val="50000"/>
                </a:schemeClr>
              </a:solidFill>
              <a:cs typeface="B Nazanin" pitchFamily="2" charset="-78"/>
            </a:endParaRPr>
          </a:p>
          <a:p>
            <a:pPr algn="r">
              <a:buFont typeface="Wingdings" pitchFamily="2" charset="2"/>
              <a:buNone/>
            </a:pPr>
            <a:r>
              <a:rPr lang="fa-IR" b="1" dirty="0">
                <a:solidFill>
                  <a:schemeClr val="accent4">
                    <a:lumMod val="50000"/>
                  </a:schemeClr>
                </a:solidFill>
                <a:cs typeface="B Nazanin" pitchFamily="2" charset="-78"/>
              </a:rPr>
              <a:t>2- چربیهای نامرئی </a:t>
            </a:r>
          </a:p>
          <a:p>
            <a:pPr algn="r">
              <a:buFont typeface="Wingdings" pitchFamily="2" charset="2"/>
              <a:buNone/>
            </a:pPr>
            <a:r>
              <a:rPr lang="fa-IR" b="1" dirty="0">
                <a:solidFill>
                  <a:schemeClr val="accent4">
                    <a:lumMod val="50000"/>
                  </a:schemeClr>
                </a:solidFill>
                <a:cs typeface="B Nazanin" pitchFamily="2" charset="-78"/>
              </a:rPr>
              <a:t>شامل : چربیهای موجود در اغلب غذاها مانند شیر , تخم مرغ , گوشت , پنیر , چیپس , شکلات و مغزها که با چشم دیده نمی شوند.</a:t>
            </a:r>
          </a:p>
          <a:p>
            <a:pPr algn="r">
              <a:buFont typeface="Wingdings" pitchFamily="2" charset="2"/>
              <a:buNone/>
            </a:pPr>
            <a:endParaRPr lang="en-US" b="1" dirty="0">
              <a:solidFill>
                <a:schemeClr val="accent4">
                  <a:lumMod val="50000"/>
                </a:schemeClr>
              </a:solidFill>
              <a:cs typeface="B Nazanin" pitchFamily="2" charset="-78"/>
            </a:endParaRPr>
          </a:p>
          <a:p>
            <a:pPr algn="r"/>
            <a:endParaRPr lang="fa-IR" b="1" dirty="0">
              <a:solidFill>
                <a:schemeClr val="accent4">
                  <a:lumMod val="50000"/>
                </a:schemeClr>
              </a:solidFill>
              <a:cs typeface="B Nazanin" pitchFamily="2" charset="-78"/>
            </a:endParaRPr>
          </a:p>
        </p:txBody>
      </p:sp>
      <p:pic>
        <p:nvPicPr>
          <p:cNvPr id="6148" name="Picture 4" descr="CAD75SBB"/>
          <p:cNvPicPr>
            <a:picLocks noChangeAspect="1" noChangeArrowheads="1"/>
          </p:cNvPicPr>
          <p:nvPr/>
        </p:nvPicPr>
        <p:blipFill>
          <a:blip r:embed="rId2"/>
          <a:srcRect/>
          <a:stretch>
            <a:fillRect/>
          </a:stretch>
        </p:blipFill>
        <p:spPr bwMode="auto">
          <a:xfrm>
            <a:off x="857224" y="2643182"/>
            <a:ext cx="2705096" cy="1143000"/>
          </a:xfrm>
          <a:prstGeom prst="rect">
            <a:avLst/>
          </a:prstGeom>
          <a:noFill/>
        </p:spPr>
      </p:pic>
      <p:pic>
        <p:nvPicPr>
          <p:cNvPr id="6149" name="Picture 5" descr="1"/>
          <p:cNvPicPr>
            <a:picLocks noChangeAspect="1" noChangeArrowheads="1"/>
          </p:cNvPicPr>
          <p:nvPr/>
        </p:nvPicPr>
        <p:blipFill>
          <a:blip r:embed="rId3"/>
          <a:srcRect/>
          <a:stretch>
            <a:fillRect/>
          </a:stretch>
        </p:blipFill>
        <p:spPr bwMode="auto">
          <a:xfrm>
            <a:off x="857224" y="5143512"/>
            <a:ext cx="2143140" cy="1143000"/>
          </a:xfrm>
          <a:prstGeom prst="rect">
            <a:avLst/>
          </a:prstGeom>
          <a:noFill/>
        </p:spPr>
      </p:pic>
      <p:pic>
        <p:nvPicPr>
          <p:cNvPr id="6150" name="Picture 6" descr="5"/>
          <p:cNvPicPr>
            <a:picLocks noChangeAspect="1" noChangeArrowheads="1"/>
          </p:cNvPicPr>
          <p:nvPr/>
        </p:nvPicPr>
        <p:blipFill>
          <a:blip r:embed="rId4"/>
          <a:srcRect/>
          <a:stretch>
            <a:fillRect/>
          </a:stretch>
        </p:blipFill>
        <p:spPr bwMode="auto">
          <a:xfrm>
            <a:off x="3214678" y="5143512"/>
            <a:ext cx="2071702" cy="1143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justLow" rtl="1">
              <a:lnSpc>
                <a:spcPct val="150000"/>
              </a:lnSpc>
            </a:pPr>
            <a:r>
              <a:rPr lang="fa-IR" sz="3200" b="1" dirty="0" smtClean="0">
                <a:solidFill>
                  <a:schemeClr val="accent4">
                    <a:lumMod val="50000"/>
                  </a:schemeClr>
                </a:solidFill>
              </a:rPr>
              <a:t/>
            </a:r>
            <a:br>
              <a:rPr lang="fa-IR" sz="3200" b="1" dirty="0" smtClean="0">
                <a:solidFill>
                  <a:schemeClr val="accent4">
                    <a:lumMod val="50000"/>
                  </a:schemeClr>
                </a:solidFill>
              </a:rPr>
            </a:br>
            <a:r>
              <a:rPr lang="fa-IR" sz="3200" b="1" dirty="0" smtClean="0">
                <a:solidFill>
                  <a:schemeClr val="accent4">
                    <a:lumMod val="50000"/>
                  </a:schemeClr>
                </a:solidFill>
              </a:rPr>
              <a:t/>
            </a:r>
            <a:br>
              <a:rPr lang="fa-IR" sz="3200" b="1" dirty="0" smtClean="0">
                <a:solidFill>
                  <a:schemeClr val="accent4">
                    <a:lumMod val="50000"/>
                  </a:schemeClr>
                </a:solidFill>
              </a:rPr>
            </a:br>
            <a:r>
              <a:rPr lang="fa-IR" sz="3600" b="1" dirty="0" smtClean="0">
                <a:solidFill>
                  <a:schemeClr val="accent4">
                    <a:lumMod val="50000"/>
                  </a:schemeClr>
                </a:solidFill>
              </a:rPr>
              <a:t>ساختمان چربيها </a:t>
            </a:r>
            <a:r>
              <a:rPr lang="fa-IR" sz="3600" b="1" dirty="0" smtClean="0">
                <a:solidFill>
                  <a:schemeClr val="accent4">
                    <a:lumMod val="50000"/>
                  </a:schemeClr>
                </a:solidFill>
              </a:rPr>
              <a:t>و </a:t>
            </a:r>
            <a:r>
              <a:rPr lang="fa-IR" sz="3600" b="1" dirty="0" smtClean="0">
                <a:solidFill>
                  <a:schemeClr val="accent4">
                    <a:lumMod val="50000"/>
                  </a:schemeClr>
                </a:solidFill>
              </a:rPr>
              <a:t>روغنها</a:t>
            </a:r>
            <a:r>
              <a:rPr lang="fa-IR" sz="3200" b="1" dirty="0" smtClean="0">
                <a:solidFill>
                  <a:schemeClr val="accent4">
                    <a:lumMod val="50000"/>
                  </a:schemeClr>
                </a:solidFill>
              </a:rPr>
              <a:t/>
            </a:r>
            <a:br>
              <a:rPr lang="fa-IR" sz="3200" b="1" dirty="0" smtClean="0">
                <a:solidFill>
                  <a:schemeClr val="accent4">
                    <a:lumMod val="50000"/>
                  </a:schemeClr>
                </a:solidFill>
              </a:rPr>
            </a:br>
            <a:r>
              <a:rPr lang="fa-IR" sz="2400" dirty="0" smtClean="0">
                <a:solidFill>
                  <a:schemeClr val="accent4">
                    <a:lumMod val="50000"/>
                  </a:schemeClr>
                </a:solidFill>
                <a:cs typeface="B Nazanin" pitchFamily="2" charset="-78"/>
              </a:rPr>
              <a:t/>
            </a:r>
            <a:br>
              <a:rPr lang="fa-IR" sz="2400"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واحدهاي ساختماني </a:t>
            </a:r>
            <a:r>
              <a:rPr lang="fa-IR" sz="3200" b="1" dirty="0" smtClean="0">
                <a:solidFill>
                  <a:schemeClr val="accent4">
                    <a:lumMod val="50000"/>
                  </a:schemeClr>
                </a:solidFill>
                <a:cs typeface="B Nazanin" pitchFamily="2" charset="-78"/>
              </a:rPr>
              <a:t>چربي ها </a:t>
            </a:r>
            <a:r>
              <a:rPr lang="fa-IR" sz="3200" b="1" dirty="0" smtClean="0">
                <a:solidFill>
                  <a:schemeClr val="accent4">
                    <a:lumMod val="50000"/>
                  </a:schemeClr>
                </a:solidFill>
                <a:cs typeface="B Nazanin" pitchFamily="2" charset="-78"/>
              </a:rPr>
              <a:t>عمدتا ترکيباتي به نام تري گليسريدها </a:t>
            </a:r>
            <a:r>
              <a:rPr lang="fa-IR" sz="3200" b="1" dirty="0" smtClean="0">
                <a:solidFill>
                  <a:schemeClr val="accent4">
                    <a:lumMod val="50000"/>
                  </a:schemeClr>
                </a:solidFill>
                <a:cs typeface="B Nazanin" pitchFamily="2" charset="-78"/>
              </a:rPr>
              <a:t>هستند.تري گلسيريدها </a:t>
            </a:r>
            <a:r>
              <a:rPr lang="fa-IR" sz="3200" b="1" dirty="0" smtClean="0">
                <a:solidFill>
                  <a:schemeClr val="accent4">
                    <a:lumMod val="50000"/>
                  </a:schemeClr>
                </a:solidFill>
                <a:cs typeface="B Nazanin" pitchFamily="2" charset="-78"/>
              </a:rPr>
              <a:t>از سه مولکول اسيد چرب که به يک الکل سه ظرفيتي به نام گليسرول متصل </a:t>
            </a:r>
            <a:r>
              <a:rPr lang="fa-IR" sz="3200" b="1" dirty="0" smtClean="0">
                <a:solidFill>
                  <a:schemeClr val="accent4">
                    <a:lumMod val="50000"/>
                  </a:schemeClr>
                </a:solidFill>
                <a:cs typeface="B Nazanin" pitchFamily="2" charset="-78"/>
              </a:rPr>
              <a:t>شده اند </a:t>
            </a:r>
            <a:r>
              <a:rPr lang="fa-IR" sz="3200" b="1" dirty="0" smtClean="0">
                <a:solidFill>
                  <a:schemeClr val="accent4">
                    <a:lumMod val="50000"/>
                  </a:schemeClr>
                </a:solidFill>
                <a:cs typeface="B Nazanin" pitchFamily="2" charset="-78"/>
              </a:rPr>
              <a:t>تشکيل </a:t>
            </a:r>
            <a:r>
              <a:rPr lang="fa-IR" sz="3200" b="1" dirty="0" smtClean="0">
                <a:solidFill>
                  <a:schemeClr val="accent4">
                    <a:lumMod val="50000"/>
                  </a:schemeClr>
                </a:solidFill>
                <a:cs typeface="B Nazanin" pitchFamily="2" charset="-78"/>
              </a:rPr>
              <a:t>شده اند.عمده </a:t>
            </a:r>
            <a:r>
              <a:rPr lang="fa-IR" sz="3200" b="1" dirty="0" smtClean="0">
                <a:solidFill>
                  <a:schemeClr val="accent4">
                    <a:lumMod val="50000"/>
                  </a:schemeClr>
                </a:solidFill>
                <a:cs typeface="B Nazanin" pitchFamily="2" charset="-78"/>
              </a:rPr>
              <a:t>خواص </a:t>
            </a:r>
            <a:r>
              <a:rPr lang="fa-IR" sz="3200" b="1" dirty="0" smtClean="0">
                <a:solidFill>
                  <a:schemeClr val="accent4">
                    <a:lumMod val="50000"/>
                  </a:schemeClr>
                </a:solidFill>
                <a:cs typeface="B Nazanin" pitchFamily="2" charset="-78"/>
              </a:rPr>
              <a:t>روغن هاي </a:t>
            </a:r>
            <a:r>
              <a:rPr lang="fa-IR" sz="3200" b="1" dirty="0" smtClean="0">
                <a:solidFill>
                  <a:schemeClr val="accent4">
                    <a:lumMod val="50000"/>
                  </a:schemeClr>
                </a:solidFill>
                <a:cs typeface="B Nazanin" pitchFamily="2" charset="-78"/>
              </a:rPr>
              <a:t>خوراکي بستگي به نوع اسيدهاي چرب غالب </a:t>
            </a:r>
            <a:r>
              <a:rPr lang="fa-IR" sz="3200" b="1" dirty="0" smtClean="0">
                <a:solidFill>
                  <a:schemeClr val="accent4">
                    <a:lumMod val="50000"/>
                  </a:schemeClr>
                </a:solidFill>
                <a:cs typeface="B Nazanin" pitchFamily="2" charset="-78"/>
              </a:rPr>
              <a:t>آن ها </a:t>
            </a:r>
            <a:r>
              <a:rPr lang="fa-IR" sz="3200" b="1" dirty="0" smtClean="0">
                <a:solidFill>
                  <a:schemeClr val="accent4">
                    <a:lumMod val="50000"/>
                  </a:schemeClr>
                </a:solidFill>
                <a:cs typeface="B Nazanin" pitchFamily="2" charset="-78"/>
              </a:rPr>
              <a:t>دارد</a:t>
            </a:r>
            <a:r>
              <a:rPr lang="fa-IR" sz="2400" b="1" dirty="0" smtClean="0">
                <a:solidFill>
                  <a:schemeClr val="accent4">
                    <a:lumMod val="50000"/>
                  </a:schemeClr>
                </a:solidFill>
                <a:cs typeface="B Nazanin" pitchFamily="2" charset="-78"/>
              </a:rPr>
              <a:t>.</a:t>
            </a:r>
            <a:br>
              <a:rPr lang="fa-IR" sz="2400" b="1" dirty="0" smtClean="0">
                <a:solidFill>
                  <a:schemeClr val="accent4">
                    <a:lumMod val="50000"/>
                  </a:schemeClr>
                </a:solidFill>
                <a:cs typeface="B Nazanin" pitchFamily="2" charset="-78"/>
              </a:rPr>
            </a:br>
            <a:r>
              <a:rPr lang="fa-IR" sz="2400" b="1" dirty="0" smtClean="0">
                <a:solidFill>
                  <a:schemeClr val="accent4">
                    <a:lumMod val="50000"/>
                  </a:schemeClr>
                </a:solidFill>
                <a:cs typeface="B Nazanin" pitchFamily="2" charset="-78"/>
              </a:rPr>
              <a:t/>
            </a:r>
            <a:br>
              <a:rPr lang="fa-IR" sz="2400" b="1" dirty="0" smtClean="0">
                <a:solidFill>
                  <a:schemeClr val="accent4">
                    <a:lumMod val="50000"/>
                  </a:schemeClr>
                </a:solidFill>
                <a:cs typeface="B Nazanin" pitchFamily="2" charset="-78"/>
              </a:rPr>
            </a:br>
            <a:endParaRPr lang="fa-IR" sz="24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2984"/>
            <a:ext cx="9144000" cy="4524315"/>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اسيد چرب يک ترکيب آلي متشکل از يک زنجيره کربني است که اتم هاي هيدرژن و گروه کروبکسيل </a:t>
            </a:r>
            <a:r>
              <a:rPr lang="en-US" sz="3200" b="1" dirty="0" smtClean="0">
                <a:solidFill>
                  <a:schemeClr val="accent4">
                    <a:lumMod val="50000"/>
                  </a:schemeClr>
                </a:solidFill>
                <a:cs typeface="B Nazanin" pitchFamily="2" charset="-78"/>
              </a:rPr>
              <a:t> </a:t>
            </a:r>
            <a:r>
              <a:rPr lang="en-US" sz="3200" b="1" dirty="0" smtClean="0">
                <a:solidFill>
                  <a:schemeClr val="accent4">
                    <a:lumMod val="50000"/>
                  </a:schemeClr>
                </a:solidFill>
                <a:cs typeface="B Nazanin" pitchFamily="2" charset="-78"/>
              </a:rPr>
              <a:t>COOH</a:t>
            </a:r>
            <a:r>
              <a:rPr lang="fa-IR" sz="3200" b="1" dirty="0" smtClean="0">
                <a:solidFill>
                  <a:schemeClr val="accent4">
                    <a:lumMod val="50000"/>
                  </a:schemeClr>
                </a:solidFill>
                <a:cs typeface="B Nazanin" pitchFamily="2" charset="-78"/>
              </a:rPr>
              <a:t>به </a:t>
            </a:r>
            <a:r>
              <a:rPr lang="fa-IR" sz="3200" b="1" dirty="0" smtClean="0">
                <a:solidFill>
                  <a:schemeClr val="accent4">
                    <a:lumMod val="50000"/>
                  </a:schemeClr>
                </a:solidFill>
                <a:cs typeface="B Nazanin" pitchFamily="2" charset="-78"/>
              </a:rPr>
              <a:t>آن متصل هستند.اسيدهاي چرب بسته به نوع پيوند ميان </a:t>
            </a:r>
            <a:r>
              <a:rPr lang="fa-IR" sz="3200" b="1" dirty="0" smtClean="0">
                <a:solidFill>
                  <a:schemeClr val="accent4">
                    <a:lumMod val="50000"/>
                  </a:schemeClr>
                </a:solidFill>
                <a:cs typeface="B Nazanin" pitchFamily="2" charset="-78"/>
              </a:rPr>
              <a:t>اتمهاي </a:t>
            </a:r>
            <a:r>
              <a:rPr lang="fa-IR" sz="3200" b="1" dirty="0" smtClean="0">
                <a:solidFill>
                  <a:schemeClr val="accent4">
                    <a:lumMod val="50000"/>
                  </a:schemeClr>
                </a:solidFill>
                <a:cs typeface="B Nazanin" pitchFamily="2" charset="-78"/>
              </a:rPr>
              <a:t>کربنشان به </a:t>
            </a:r>
            <a:r>
              <a:rPr lang="fa-IR" sz="3200" b="1" u="sng" dirty="0" smtClean="0">
                <a:solidFill>
                  <a:schemeClr val="accent4">
                    <a:lumMod val="50000"/>
                  </a:schemeClr>
                </a:solidFill>
                <a:cs typeface="B Nazanin" pitchFamily="2" charset="-78"/>
              </a:rPr>
              <a:t>دو شکل اشباع و غير اشباع</a:t>
            </a:r>
            <a:r>
              <a:rPr lang="fa-IR" sz="3200" b="1" dirty="0" smtClean="0">
                <a:solidFill>
                  <a:schemeClr val="accent4">
                    <a:lumMod val="50000"/>
                  </a:schemeClr>
                </a:solidFill>
                <a:cs typeface="B Nazanin" pitchFamily="2" charset="-78"/>
              </a:rPr>
              <a:t> ديده </a:t>
            </a:r>
            <a:r>
              <a:rPr lang="fa-IR" sz="3200" b="1" dirty="0" smtClean="0">
                <a:solidFill>
                  <a:schemeClr val="accent4">
                    <a:lumMod val="50000"/>
                  </a:schemeClr>
                </a:solidFill>
                <a:cs typeface="B Nazanin" pitchFamily="2" charset="-78"/>
              </a:rPr>
              <a:t>ميشوند.نوع </a:t>
            </a:r>
            <a:r>
              <a:rPr lang="fa-IR" sz="3200" b="1" dirty="0" smtClean="0">
                <a:solidFill>
                  <a:schemeClr val="accent4">
                    <a:lumMod val="50000"/>
                  </a:schemeClr>
                </a:solidFill>
                <a:cs typeface="B Nazanin" pitchFamily="2" charset="-78"/>
              </a:rPr>
              <a:t>غير اشباع به دو صورت طبيعي يا سيس و مصنوعي يا ترانس وجود دارد.</a:t>
            </a:r>
            <a:br>
              <a:rPr lang="fa-IR" sz="3200" b="1" dirty="0" smtClean="0">
                <a:solidFill>
                  <a:schemeClr val="accent4">
                    <a:lumMod val="50000"/>
                  </a:schemeClr>
                </a:solidFill>
                <a:cs typeface="B Nazanin" pitchFamily="2" charset="-78"/>
              </a:rPr>
            </a:b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43050"/>
            <a:ext cx="8929718" cy="3709349"/>
          </a:xfrm>
          <a:prstGeom prst="rect">
            <a:avLst/>
          </a:prstGeom>
        </p:spPr>
        <p:txBody>
          <a:bodyPr wrap="square">
            <a:spAutoFit/>
          </a:bodyPr>
          <a:lstStyle/>
          <a:p>
            <a:pPr algn="justLow" rtl="1">
              <a:lnSpc>
                <a:spcPct val="150000"/>
              </a:lnSpc>
            </a:pPr>
            <a:r>
              <a:rPr lang="fa-IR" sz="3200" b="1" dirty="0" smtClean="0">
                <a:solidFill>
                  <a:schemeClr val="accent4">
                    <a:lumMod val="50000"/>
                  </a:schemeClr>
                </a:solidFill>
                <a:cs typeface="B Nazanin" pitchFamily="2" charset="-78"/>
              </a:rPr>
              <a:t>علت اهميت اسيدهاي چرب در نقشي است که بدن به عهده </a:t>
            </a:r>
            <a:r>
              <a:rPr lang="fa-IR" sz="3200" b="1" dirty="0" smtClean="0">
                <a:solidFill>
                  <a:schemeClr val="accent4">
                    <a:lumMod val="50000"/>
                  </a:schemeClr>
                </a:solidFill>
                <a:cs typeface="B Nazanin" pitchFamily="2" charset="-78"/>
              </a:rPr>
              <a:t>ميگيرند </a:t>
            </a:r>
            <a:r>
              <a:rPr lang="fa-IR" sz="3200" b="1" dirty="0" smtClean="0">
                <a:solidFill>
                  <a:schemeClr val="accent4">
                    <a:lumMod val="50000"/>
                  </a:schemeClr>
                </a:solidFill>
                <a:cs typeface="B Nazanin" pitchFamily="2" charset="-78"/>
              </a:rPr>
              <a:t>زيرا بعضي  از </a:t>
            </a:r>
            <a:r>
              <a:rPr lang="fa-IR" sz="3200" b="1" dirty="0" smtClean="0">
                <a:solidFill>
                  <a:schemeClr val="accent4">
                    <a:lumMod val="50000"/>
                  </a:schemeClr>
                </a:solidFill>
                <a:cs typeface="B Nazanin" pitchFamily="2" charset="-78"/>
              </a:rPr>
              <a:t>آنها </a:t>
            </a:r>
            <a:r>
              <a:rPr lang="fa-IR" sz="3200" b="1" dirty="0" smtClean="0">
                <a:solidFill>
                  <a:schemeClr val="accent4">
                    <a:lumMod val="50000"/>
                  </a:schemeClr>
                </a:solidFill>
                <a:cs typeface="B Nazanin" pitchFamily="2" charset="-78"/>
              </a:rPr>
              <a:t>تاثير اساسي در </a:t>
            </a:r>
            <a:r>
              <a:rPr lang="fa-IR" sz="3200" b="1" dirty="0" smtClean="0">
                <a:solidFill>
                  <a:schemeClr val="accent4">
                    <a:lumMod val="50000"/>
                  </a:schemeClr>
                </a:solidFill>
                <a:cs typeface="B Nazanin" pitchFamily="2" charset="-78"/>
              </a:rPr>
              <a:t>بيماريزايي </a:t>
            </a:r>
            <a:r>
              <a:rPr lang="fa-IR" sz="3200" b="1" dirty="0" smtClean="0">
                <a:solidFill>
                  <a:schemeClr val="accent4">
                    <a:lumMod val="50000"/>
                  </a:schemeClr>
                </a:solidFill>
                <a:cs typeface="B Nazanin" pitchFamily="2" charset="-78"/>
              </a:rPr>
              <a:t>به ويژه در </a:t>
            </a:r>
            <a:r>
              <a:rPr lang="fa-IR" sz="3200" b="1" dirty="0" smtClean="0">
                <a:solidFill>
                  <a:schemeClr val="accent4">
                    <a:lumMod val="50000"/>
                  </a:schemeClr>
                </a:solidFill>
                <a:cs typeface="B Nazanin" pitchFamily="2" charset="-78"/>
              </a:rPr>
              <a:t>بيماريهاي </a:t>
            </a:r>
            <a:r>
              <a:rPr lang="fa-IR" sz="3200" b="1" dirty="0" smtClean="0">
                <a:solidFill>
                  <a:schemeClr val="accent4">
                    <a:lumMod val="50000"/>
                  </a:schemeClr>
                </a:solidFill>
                <a:cs typeface="B Nazanin" pitchFamily="2" charset="-78"/>
              </a:rPr>
              <a:t>قلبي عروقي دارند و برخي ديگر برعکس در سلامتي نقش بسزايي ايفا </a:t>
            </a:r>
            <a:r>
              <a:rPr lang="fa-IR" sz="3200" b="1" dirty="0" smtClean="0">
                <a:solidFill>
                  <a:schemeClr val="accent4">
                    <a:lumMod val="50000"/>
                  </a:schemeClr>
                </a:solidFill>
                <a:cs typeface="B Nazanin" pitchFamily="2" charset="-78"/>
              </a:rPr>
              <a:t>ميکنند</a:t>
            </a:r>
            <a:r>
              <a:rPr lang="fa-IR" sz="3200" b="1" dirty="0" smtClean="0">
                <a:solidFill>
                  <a:schemeClr val="accent4">
                    <a:lumMod val="50000"/>
                  </a:schemeClr>
                </a:solidFill>
                <a:cs typeface="B Nazanin" pitchFamily="2" charset="-78"/>
              </a:rPr>
              <a:t>.</a:t>
            </a:r>
            <a:br>
              <a:rPr lang="fa-IR" sz="3200" b="1" dirty="0" smtClean="0">
                <a:solidFill>
                  <a:schemeClr val="accent4">
                    <a:lumMod val="50000"/>
                  </a:schemeClr>
                </a:solidFill>
                <a:cs typeface="B Nazanin" pitchFamily="2" charset="-78"/>
              </a:rPr>
            </a:br>
            <a:endParaRPr lang="en-US" sz="32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643182"/>
            <a:ext cx="7772400" cy="1470025"/>
          </a:xfrm>
        </p:spPr>
        <p:txBody>
          <a:bodyPr>
            <a:noAutofit/>
          </a:bodyPr>
          <a:lstStyle/>
          <a:p>
            <a:pPr algn="justLow" rtl="1">
              <a:lnSpc>
                <a:spcPct val="150000"/>
              </a:lnSpc>
            </a:pPr>
            <a:r>
              <a:rPr lang="fa-IR" sz="4000" b="1" dirty="0" smtClean="0">
                <a:solidFill>
                  <a:schemeClr val="accent4">
                    <a:lumMod val="50000"/>
                  </a:schemeClr>
                </a:solidFill>
                <a:cs typeface="B Nazanin" pitchFamily="2" charset="-78"/>
              </a:rPr>
              <a:t>1)   اسيدهاي چرب </a:t>
            </a:r>
            <a:r>
              <a:rPr lang="fa-IR" sz="4000" b="1" dirty="0" smtClean="0">
                <a:solidFill>
                  <a:schemeClr val="accent4">
                    <a:lumMod val="50000"/>
                  </a:schemeClr>
                </a:solidFill>
                <a:cs typeface="B Nazanin" pitchFamily="2" charset="-78"/>
              </a:rPr>
              <a:t>اشباع</a:t>
            </a:r>
            <a:r>
              <a:rPr lang="en-US" sz="3200" b="1" dirty="0" smtClean="0">
                <a:solidFill>
                  <a:schemeClr val="accent4">
                    <a:lumMod val="50000"/>
                  </a:schemeClr>
                </a:solidFill>
                <a:cs typeface="B Nazanin" pitchFamily="2" charset="-78"/>
              </a:rPr>
              <a:t>SFA</a:t>
            </a:r>
            <a:r>
              <a:rPr lang="en-US" sz="3200" b="1" dirty="0" smtClean="0">
                <a:solidFill>
                  <a:schemeClr val="accent4">
                    <a:lumMod val="50000"/>
                  </a:schemeClr>
                </a:solidFill>
                <a:cs typeface="B Nazanin" pitchFamily="2" charset="-78"/>
              </a:rPr>
              <a:t/>
            </a:r>
            <a:br>
              <a:rPr lang="en-US"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در اين نوع اسيد چرب کليه پيوندهاي موجود بين اتم هاي کربن در طول زنجيره سير شده و لذا مولکول از ثبات و پايداري مناسب برخوردار است.با افزايش طول زنجيره ، نقطه  ذوب افزايش </a:t>
            </a:r>
            <a:r>
              <a:rPr lang="fa-IR" sz="3200" b="1" dirty="0" smtClean="0">
                <a:solidFill>
                  <a:schemeClr val="accent4">
                    <a:lumMod val="50000"/>
                  </a:schemeClr>
                </a:solidFill>
                <a:cs typeface="B Nazanin" pitchFamily="2" charset="-78"/>
              </a:rPr>
              <a:t>مي يابد </a:t>
            </a:r>
            <a:r>
              <a:rPr lang="fa-IR" sz="3200" b="1" dirty="0" smtClean="0">
                <a:solidFill>
                  <a:schemeClr val="accent4">
                    <a:lumMod val="50000"/>
                  </a:schemeClr>
                </a:solidFill>
                <a:cs typeface="B Nazanin" pitchFamily="2" charset="-78"/>
              </a:rPr>
              <a:t>به طوري که اسيدهاي چرب اشباع با بيش از 12 اتم کربن در دماي اتاق به حالت جامد هستند.</a:t>
            </a:r>
            <a:br>
              <a:rPr lang="fa-IR" sz="3200" b="1" dirty="0" smtClean="0">
                <a:solidFill>
                  <a:schemeClr val="accent4">
                    <a:lumMod val="50000"/>
                  </a:schemeClr>
                </a:solidFill>
                <a:cs typeface="B Nazanin" pitchFamily="2" charset="-78"/>
              </a:rPr>
            </a:br>
            <a:endParaRPr lang="fa-IR"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71480"/>
            <a:ext cx="8858280" cy="6001643"/>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در </a:t>
            </a:r>
            <a:r>
              <a:rPr lang="fa-IR" sz="3200" b="1" dirty="0" smtClean="0">
                <a:solidFill>
                  <a:schemeClr val="accent4">
                    <a:lumMod val="50000"/>
                  </a:schemeClr>
                </a:solidFill>
                <a:cs typeface="B Nazanin" pitchFamily="2" charset="-78"/>
              </a:rPr>
              <a:t>صورتي</a:t>
            </a:r>
            <a:r>
              <a:rPr lang="fa-IR" sz="3200" b="1" dirty="0" smtClean="0">
                <a:solidFill>
                  <a:schemeClr val="accent4">
                    <a:lumMod val="50000"/>
                  </a:schemeClr>
                </a:solidFill>
                <a:cs typeface="B Nazanin" pitchFamily="2" charset="-78"/>
              </a:rPr>
              <a:t>  که در زنجيره اسيد چرب، يک پيوند دوگانه در حالت طبيعي يا سيس وجود داشته باشد آن را </a:t>
            </a:r>
            <a:r>
              <a:rPr lang="fa-IR" sz="3200" b="1" dirty="0" smtClean="0">
                <a:solidFill>
                  <a:schemeClr val="accent4">
                    <a:lumMod val="50000"/>
                  </a:schemeClr>
                </a:solidFill>
                <a:cs typeface="B Nazanin" pitchFamily="2" charset="-78"/>
              </a:rPr>
              <a:t>اسيد چرب تک غير اشباعي</a:t>
            </a:r>
            <a:r>
              <a:rPr lang="fa-IR" sz="3200" b="1" dirty="0" smtClean="0">
                <a:solidFill>
                  <a:schemeClr val="accent4">
                    <a:lumMod val="50000"/>
                  </a:schemeClr>
                </a:solidFill>
                <a:cs typeface="B Nazanin" pitchFamily="2" charset="-78"/>
              </a:rPr>
              <a:t> </a:t>
            </a:r>
            <a:r>
              <a:rPr lang="en-US" sz="3200" b="1" dirty="0" smtClean="0">
                <a:solidFill>
                  <a:schemeClr val="accent4">
                    <a:lumMod val="50000"/>
                  </a:schemeClr>
                </a:solidFill>
                <a:cs typeface="B Nazanin" pitchFamily="2" charset="-78"/>
              </a:rPr>
              <a:t>MUFA</a:t>
            </a:r>
            <a:r>
              <a:rPr lang="en-US" sz="3200" b="1" dirty="0" smtClean="0">
                <a:solidFill>
                  <a:schemeClr val="accent4">
                    <a:lumMod val="50000"/>
                  </a:schemeClr>
                </a:solidFill>
                <a:cs typeface="B Nazanin" pitchFamily="2" charset="-78"/>
              </a:rPr>
              <a:t>   </a:t>
            </a:r>
            <a:r>
              <a:rPr lang="fa-IR" sz="3200" b="1" dirty="0" smtClean="0">
                <a:solidFill>
                  <a:schemeClr val="accent4">
                    <a:lumMod val="50000"/>
                  </a:schemeClr>
                </a:solidFill>
                <a:cs typeface="B Nazanin" pitchFamily="2" charset="-78"/>
              </a:rPr>
              <a:t>يا </a:t>
            </a:r>
            <a:r>
              <a:rPr lang="en-US" sz="2400" b="1" dirty="0" smtClean="0">
                <a:solidFill>
                  <a:schemeClr val="accent4">
                    <a:lumMod val="50000"/>
                  </a:schemeClr>
                </a:solidFill>
                <a:cs typeface="B Nazanin" pitchFamily="2" charset="-78"/>
              </a:rPr>
              <a:t>Mono </a:t>
            </a:r>
            <a:r>
              <a:rPr lang="en-US" sz="2400" b="1" dirty="0" smtClean="0">
                <a:solidFill>
                  <a:schemeClr val="accent4">
                    <a:lumMod val="50000"/>
                  </a:schemeClr>
                </a:solidFill>
                <a:cs typeface="B Nazanin" pitchFamily="2" charset="-78"/>
              </a:rPr>
              <a:t>Unsaturated  Fatty </a:t>
            </a:r>
            <a:r>
              <a:rPr lang="en-US" sz="2400" b="1" dirty="0" smtClean="0">
                <a:solidFill>
                  <a:schemeClr val="accent4">
                    <a:lumMod val="50000"/>
                  </a:schemeClr>
                </a:solidFill>
                <a:cs typeface="B Nazanin" pitchFamily="2" charset="-78"/>
              </a:rPr>
              <a:t>acid</a:t>
            </a:r>
            <a:r>
              <a:rPr lang="en-US" sz="2400" b="1" dirty="0" smtClean="0">
                <a:solidFill>
                  <a:schemeClr val="accent4">
                    <a:lumMod val="50000"/>
                  </a:schemeClr>
                </a:solidFill>
                <a:cs typeface="B Nazanin" pitchFamily="2" charset="-78"/>
              </a:rPr>
              <a:t> </a:t>
            </a:r>
            <a:r>
              <a:rPr lang="fa-IR" sz="3200" b="1" dirty="0" smtClean="0">
                <a:solidFill>
                  <a:schemeClr val="accent4">
                    <a:lumMod val="50000"/>
                  </a:schemeClr>
                </a:solidFill>
                <a:cs typeface="B Nazanin" pitchFamily="2" charset="-78"/>
              </a:rPr>
              <a:t>می نامند و در صورتي </a:t>
            </a:r>
            <a:r>
              <a:rPr lang="fa-IR" sz="3200" b="1" dirty="0" smtClean="0">
                <a:solidFill>
                  <a:schemeClr val="accent4">
                    <a:lumMod val="50000"/>
                  </a:schemeClr>
                </a:solidFill>
                <a:cs typeface="B Nazanin" pitchFamily="2" charset="-78"/>
              </a:rPr>
              <a:t>که تعداد پيوندهاي دوگانه  در اسيد چرب بيش از يک مورد در حالت سيس باشد ، اسيد چرب چند غير اشباعي    </a:t>
            </a:r>
            <a:r>
              <a:rPr lang="en-US" sz="2800" b="1" dirty="0" smtClean="0">
                <a:solidFill>
                  <a:schemeClr val="accent4">
                    <a:lumMod val="50000"/>
                  </a:schemeClr>
                </a:solidFill>
                <a:cs typeface="B Nazanin" pitchFamily="2" charset="-78"/>
              </a:rPr>
              <a:t>Poly Unsaturated  Fatty </a:t>
            </a:r>
            <a:r>
              <a:rPr lang="fa-IR" sz="2800" b="1" dirty="0" smtClean="0">
                <a:solidFill>
                  <a:schemeClr val="accent4">
                    <a:lumMod val="50000"/>
                  </a:schemeClr>
                </a:solidFill>
                <a:cs typeface="B Nazanin" pitchFamily="2" charset="-78"/>
              </a:rPr>
              <a:t> </a:t>
            </a:r>
            <a:r>
              <a:rPr lang="en-US" sz="3200" b="1" dirty="0" smtClean="0">
                <a:solidFill>
                  <a:schemeClr val="accent4">
                    <a:lumMod val="50000"/>
                  </a:schemeClr>
                </a:solidFill>
                <a:cs typeface="B Nazanin" pitchFamily="2" charset="-78"/>
              </a:rPr>
              <a:t>PUFA</a:t>
            </a:r>
            <a:r>
              <a:rPr lang="en-US" sz="2800" b="1" dirty="0" smtClean="0">
                <a:solidFill>
                  <a:schemeClr val="accent4">
                    <a:lumMod val="50000"/>
                  </a:schemeClr>
                </a:solidFill>
                <a:cs typeface="B Nazanin" pitchFamily="2" charset="-78"/>
              </a:rPr>
              <a:t>  </a:t>
            </a:r>
            <a:r>
              <a:rPr lang="fa-IR" sz="3200" b="1" dirty="0" smtClean="0">
                <a:solidFill>
                  <a:schemeClr val="accent4">
                    <a:lumMod val="50000"/>
                  </a:schemeClr>
                </a:solidFill>
                <a:cs typeface="B Nazanin" pitchFamily="2" charset="-78"/>
              </a:rPr>
              <a:t>ناميده </a:t>
            </a:r>
            <a:r>
              <a:rPr lang="fa-IR" sz="3200" b="1" dirty="0" smtClean="0">
                <a:solidFill>
                  <a:schemeClr val="accent4">
                    <a:lumMod val="50000"/>
                  </a:schemeClr>
                </a:solidFill>
                <a:cs typeface="B Nazanin" pitchFamily="2" charset="-78"/>
              </a:rPr>
              <a:t>ميشود</a:t>
            </a:r>
            <a:r>
              <a:rPr lang="fa-IR" sz="3200" b="1" dirty="0" smtClean="0">
                <a:solidFill>
                  <a:schemeClr val="accent4">
                    <a:lumMod val="50000"/>
                  </a:schemeClr>
                </a:solidFill>
                <a:cs typeface="B Nazanin" pitchFamily="2" charset="-78"/>
              </a:rPr>
              <a:t>.</a:t>
            </a:r>
            <a:br>
              <a:rPr lang="fa-IR" sz="3200" b="1" dirty="0" smtClean="0">
                <a:solidFill>
                  <a:schemeClr val="accent4">
                    <a:lumMod val="50000"/>
                  </a:schemeClr>
                </a:solidFill>
                <a:cs typeface="B Nazanin" pitchFamily="2" charset="-78"/>
              </a:rPr>
            </a:br>
            <a:endParaRPr lang="en-US" sz="3200" b="1" dirty="0">
              <a:solidFill>
                <a:schemeClr val="accent4">
                  <a:lumMod val="50000"/>
                </a:schemeClr>
              </a:solidFill>
              <a:cs typeface="B Nazanin" pitchFamily="2" charset="-78"/>
            </a:endParaRPr>
          </a:p>
        </p:txBody>
      </p:sp>
      <p:sp>
        <p:nvSpPr>
          <p:cNvPr id="3" name="Rectangle 2"/>
          <p:cNvSpPr/>
          <p:nvPr/>
        </p:nvSpPr>
        <p:spPr>
          <a:xfrm>
            <a:off x="1785918" y="357166"/>
            <a:ext cx="6938118" cy="646331"/>
          </a:xfrm>
          <a:prstGeom prst="rect">
            <a:avLst/>
          </a:prstGeom>
        </p:spPr>
        <p:txBody>
          <a:bodyPr wrap="none">
            <a:spAutoFit/>
          </a:bodyPr>
          <a:lstStyle/>
          <a:p>
            <a:r>
              <a:rPr lang="fa-IR" sz="3600" b="1" dirty="0" smtClean="0">
                <a:solidFill>
                  <a:schemeClr val="accent4">
                    <a:lumMod val="50000"/>
                  </a:schemeClr>
                </a:solidFill>
                <a:cs typeface="B Nazanin" pitchFamily="2" charset="-78"/>
              </a:rPr>
              <a:t>2)اسيدهاي چرب غيراشباع طبيعي(سيس):</a:t>
            </a:r>
            <a:endParaRPr lang="en-US"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r" rtl="1"/>
            <a:r>
              <a:rPr lang="fa-IR" sz="2400" dirty="0" smtClean="0"/>
              <a:t/>
            </a:r>
            <a:br>
              <a:rPr lang="fa-IR" sz="2400" dirty="0" smtClean="0"/>
            </a:br>
            <a:r>
              <a:rPr lang="fa-IR" sz="2400" dirty="0" smtClean="0"/>
              <a:t/>
            </a:r>
            <a:br>
              <a:rPr lang="fa-IR" sz="2400" dirty="0" smtClean="0"/>
            </a:br>
            <a:endParaRPr lang="fa-IR" sz="2400" dirty="0"/>
          </a:p>
        </p:txBody>
      </p:sp>
      <p:sp>
        <p:nvSpPr>
          <p:cNvPr id="4" name="Rectangle 3"/>
          <p:cNvSpPr/>
          <p:nvPr/>
        </p:nvSpPr>
        <p:spPr>
          <a:xfrm>
            <a:off x="642910" y="1643050"/>
            <a:ext cx="8215370" cy="3347070"/>
          </a:xfrm>
          <a:prstGeom prst="rect">
            <a:avLst/>
          </a:prstGeom>
        </p:spPr>
        <p:txBody>
          <a:bodyPr wrap="square">
            <a:spAutoFit/>
          </a:bodyPr>
          <a:lstStyle/>
          <a:p>
            <a:pPr algn="just" rtl="1">
              <a:lnSpc>
                <a:spcPct val="150000"/>
              </a:lnSpc>
            </a:pPr>
            <a:r>
              <a:rPr lang="fa-IR" sz="3600" b="1" dirty="0" smtClean="0">
                <a:solidFill>
                  <a:schemeClr val="accent4">
                    <a:lumMod val="50000"/>
                  </a:schemeClr>
                </a:solidFill>
                <a:cs typeface="B Nazanin" pitchFamily="2" charset="-78"/>
              </a:rPr>
              <a:t>تمامي اسيدهاي چرب غير اشباع طبيعي در دماي بدن به حالت مايع بوده و نقطه ذوبشان بسيار کم است. اين چربيها از نقطه نظر تغذيه اي بسيار ارزشمندند.</a:t>
            </a:r>
            <a:endParaRPr lang="en-US" sz="36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617196"/>
          </a:xfrm>
          <a:prstGeom prst="rect">
            <a:avLst/>
          </a:prstGeom>
        </p:spPr>
        <p:txBody>
          <a:bodyPr wrap="square">
            <a:spAutoFit/>
          </a:bodyPr>
          <a:lstStyle/>
          <a:p>
            <a:pPr algn="r" rtl="1"/>
            <a:r>
              <a:rPr lang="fa-IR" sz="3600" b="1" dirty="0" smtClean="0">
                <a:solidFill>
                  <a:schemeClr val="accent4">
                    <a:lumMod val="50000"/>
                  </a:schemeClr>
                </a:solidFill>
                <a:cs typeface="B Nazanin" pitchFamily="2" charset="-78"/>
              </a:rPr>
              <a:t>مثال هايي از اسيد هاي چرب غيراشباع طبيعي (سيس</a:t>
            </a:r>
            <a:r>
              <a:rPr lang="fa-IR" sz="3600" b="1" dirty="0" smtClean="0">
                <a:solidFill>
                  <a:schemeClr val="accent4">
                    <a:lumMod val="50000"/>
                  </a:schemeClr>
                </a:solidFill>
                <a:cs typeface="B Nazanin" pitchFamily="2" charset="-78"/>
              </a:rPr>
              <a:t>):</a:t>
            </a:r>
          </a:p>
          <a:p>
            <a:pPr algn="r" rtl="1"/>
            <a:r>
              <a:rPr lang="fa-IR" sz="3600" b="1" dirty="0" smtClean="0">
                <a:solidFill>
                  <a:schemeClr val="accent4">
                    <a:lumMod val="50000"/>
                  </a:schemeClr>
                </a:solidFill>
                <a:cs typeface="B Nazanin" pitchFamily="2" charset="-78"/>
              </a:rPr>
              <a:t> </a:t>
            </a:r>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اسيد اولئيک (18 اتم کربنه) يا اسيد چرب تک غير </a:t>
            </a:r>
            <a:r>
              <a:rPr lang="fa-IR" sz="3200" b="1" dirty="0" smtClean="0">
                <a:solidFill>
                  <a:schemeClr val="accent4">
                    <a:lumMod val="50000"/>
                  </a:schemeClr>
                </a:solidFill>
                <a:cs typeface="B Nazanin" pitchFamily="2" charset="-78"/>
              </a:rPr>
              <a:t>اشباعي</a:t>
            </a:r>
            <a:r>
              <a:rPr lang="fa-IR" sz="3200" b="1" dirty="0" smtClean="0">
                <a:solidFill>
                  <a:schemeClr val="accent4">
                    <a:lumMod val="50000"/>
                  </a:schemeClr>
                </a:solidFill>
                <a:cs typeface="B Nazanin" pitchFamily="2" charset="-78"/>
              </a:rPr>
              <a:t> :روغن زيتون و </a:t>
            </a:r>
            <a:r>
              <a:rPr lang="fa-IR" sz="3200" b="1" dirty="0" smtClean="0">
                <a:solidFill>
                  <a:schemeClr val="accent4">
                    <a:lumMod val="50000"/>
                  </a:schemeClr>
                </a:solidFill>
                <a:cs typeface="B Nazanin" pitchFamily="2" charset="-78"/>
              </a:rPr>
              <a:t>کلزا</a:t>
            </a:r>
          </a:p>
          <a:p>
            <a:pPr algn="r" rtl="1"/>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اسيد لينولئيک (18 اتم کربنه) با 2 پيوند غير اشباع : روغن ذرت، آفتابگردان، هسته </a:t>
            </a:r>
            <a:r>
              <a:rPr lang="fa-IR" sz="3200" b="1" dirty="0" smtClean="0">
                <a:solidFill>
                  <a:schemeClr val="accent4">
                    <a:lumMod val="50000"/>
                  </a:schemeClr>
                </a:solidFill>
                <a:cs typeface="B Nazanin" pitchFamily="2" charset="-78"/>
              </a:rPr>
              <a:t>انگور</a:t>
            </a:r>
          </a:p>
          <a:p>
            <a:pPr algn="r" rtl="1"/>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اسيد لينولنيک يا امگا 3 (18 اتم کربنه )با 3 پيوند غير اشباع:روغن سويا و </a:t>
            </a:r>
            <a:r>
              <a:rPr lang="fa-IR" sz="3200" b="1" dirty="0" smtClean="0">
                <a:solidFill>
                  <a:schemeClr val="accent4">
                    <a:lumMod val="50000"/>
                  </a:schemeClr>
                </a:solidFill>
                <a:cs typeface="B Nazanin" pitchFamily="2" charset="-78"/>
              </a:rPr>
              <a:t>کلزا</a:t>
            </a:r>
          </a:p>
          <a:p>
            <a:pPr algn="r" rtl="1"/>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اسيدهاي چرب بلند زنجير به نام­هاي ايکوزاپنتاانوئيک اسيد و دکوزاهگزاانوئيک اسيد : روغن ماهي</a:t>
            </a:r>
            <a:endParaRPr lang="en-US"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643182"/>
            <a:ext cx="7772400" cy="1470025"/>
          </a:xfrm>
        </p:spPr>
        <p:txBody>
          <a:bodyPr>
            <a:noAutofit/>
          </a:bodyPr>
          <a:lstStyle/>
          <a:p>
            <a:pPr algn="just" rtl="1"/>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مضرترين اسيد چرب ترانس، الائيديک اسيد است که در واقع ايزومر ترانس اسيد اولئيک است.اين اسيد چرب در ساختمان </a:t>
            </a:r>
            <a:r>
              <a:rPr lang="fa-IR" sz="2800" b="1" dirty="0" smtClean="0">
                <a:solidFill>
                  <a:schemeClr val="accent4">
                    <a:lumMod val="50000"/>
                  </a:schemeClr>
                </a:solidFill>
                <a:cs typeface="B Nazanin" pitchFamily="2" charset="-78"/>
              </a:rPr>
              <a:t>روغن هاي </a:t>
            </a:r>
            <a:r>
              <a:rPr lang="fa-IR" sz="2800" b="1" dirty="0" smtClean="0">
                <a:solidFill>
                  <a:schemeClr val="accent4">
                    <a:lumMod val="50000"/>
                  </a:schemeClr>
                </a:solidFill>
                <a:cs typeface="B Nazanin" pitchFamily="2" charset="-78"/>
              </a:rPr>
              <a:t>گياهي مايع مطلقا وجود ندارد بلکه در صنعت طي فرآيندي به </a:t>
            </a:r>
            <a:r>
              <a:rPr lang="fa-IR" sz="2800" b="1" dirty="0" smtClean="0">
                <a:solidFill>
                  <a:schemeClr val="accent4">
                    <a:lumMod val="50000"/>
                  </a:schemeClr>
                </a:solidFill>
                <a:cs typeface="B Nazanin" pitchFamily="2" charset="-78"/>
              </a:rPr>
              <a:t>نام</a:t>
            </a:r>
            <a:r>
              <a:rPr lang="fa-IR" sz="2800" b="1" dirty="0" smtClean="0">
                <a:solidFill>
                  <a:schemeClr val="accent4">
                    <a:lumMod val="50000"/>
                  </a:schemeClr>
                </a:solidFill>
                <a:cs typeface="B Nazanin" pitchFamily="2" charset="-78"/>
              </a:rPr>
              <a:t> هيدروژناسيون که به منظور تبديل روغن مايع به </a:t>
            </a:r>
            <a:r>
              <a:rPr lang="fa-IR" sz="2800" b="1" dirty="0" smtClean="0">
                <a:solidFill>
                  <a:schemeClr val="accent4">
                    <a:lumMod val="50000"/>
                  </a:schemeClr>
                </a:solidFill>
                <a:cs typeface="B Nazanin" pitchFamily="2" charset="-78"/>
              </a:rPr>
              <a:t>روغنهاي </a:t>
            </a:r>
            <a:r>
              <a:rPr lang="fa-IR" sz="2800" b="1" dirty="0" smtClean="0">
                <a:solidFill>
                  <a:schemeClr val="accent4">
                    <a:lumMod val="50000"/>
                  </a:schemeClr>
                </a:solidFill>
                <a:cs typeface="B Nazanin" pitchFamily="2" charset="-78"/>
              </a:rPr>
              <a:t>جامد ( </a:t>
            </a:r>
            <a:r>
              <a:rPr lang="fa-IR" sz="2800" b="1" dirty="0" smtClean="0">
                <a:solidFill>
                  <a:schemeClr val="accent4">
                    <a:lumMod val="50000"/>
                  </a:schemeClr>
                </a:solidFill>
                <a:cs typeface="B Nazanin" pitchFamily="2" charset="-78"/>
              </a:rPr>
              <a:t>مانند مارگارينهاي </a:t>
            </a:r>
            <a:r>
              <a:rPr lang="fa-IR" sz="2800" b="1" dirty="0" smtClean="0">
                <a:solidFill>
                  <a:schemeClr val="accent4">
                    <a:lumMod val="50000"/>
                  </a:schemeClr>
                </a:solidFill>
                <a:cs typeface="B Nazanin" pitchFamily="2" charset="-78"/>
              </a:rPr>
              <a:t>سخت و روغن قنادي) انجام </a:t>
            </a:r>
            <a:r>
              <a:rPr lang="fa-IR" sz="2800" b="1" dirty="0" smtClean="0">
                <a:solidFill>
                  <a:schemeClr val="accent4">
                    <a:lumMod val="50000"/>
                  </a:schemeClr>
                </a:solidFill>
                <a:cs typeface="B Nazanin" pitchFamily="2" charset="-78"/>
              </a:rPr>
              <a:t>ميگيرد</a:t>
            </a:r>
            <a:r>
              <a:rPr lang="fa-IR" sz="2800" b="1" dirty="0" smtClean="0">
                <a:solidFill>
                  <a:schemeClr val="accent4">
                    <a:lumMod val="50000"/>
                  </a:schemeClr>
                </a:solidFill>
                <a:cs typeface="B Nazanin" pitchFamily="2" charset="-78"/>
              </a:rPr>
              <a:t>، از تغيير آرايش مولکولي اسيد اولئيک </a:t>
            </a:r>
            <a:r>
              <a:rPr lang="fa-IR" sz="2800" b="1" dirty="0" smtClean="0">
                <a:solidFill>
                  <a:schemeClr val="accent4">
                    <a:lumMod val="50000"/>
                  </a:schemeClr>
                </a:solidFill>
                <a:cs typeface="B Nazanin" pitchFamily="2" charset="-78"/>
              </a:rPr>
              <a:t>به دست ميآيد</a:t>
            </a:r>
            <a:r>
              <a:rPr lang="fa-IR" sz="2800" b="1" dirty="0" smtClean="0">
                <a:solidFill>
                  <a:schemeClr val="accent4">
                    <a:lumMod val="50000"/>
                  </a:schemeClr>
                </a:solidFill>
                <a:cs typeface="B Nazanin" pitchFamily="2" charset="-78"/>
              </a:rPr>
              <a:t>. تقريبا کليه مضرات </a:t>
            </a:r>
            <a:r>
              <a:rPr lang="fa-IR" sz="2800" b="1" dirty="0" smtClean="0">
                <a:solidFill>
                  <a:schemeClr val="accent4">
                    <a:lumMod val="50000"/>
                  </a:schemeClr>
                </a:solidFill>
                <a:cs typeface="B Nazanin" pitchFamily="2" charset="-78"/>
              </a:rPr>
              <a:t>روغنهاي </a:t>
            </a:r>
            <a:r>
              <a:rPr lang="fa-IR" sz="2800" b="1" dirty="0" smtClean="0">
                <a:solidFill>
                  <a:schemeClr val="accent4">
                    <a:lumMod val="50000"/>
                  </a:schemeClr>
                </a:solidFill>
                <a:cs typeface="B Nazanin" pitchFamily="2" charset="-78"/>
              </a:rPr>
              <a:t>جامد در اولويت اول به وجود چربي ترانس ( الائيديک اسيد‌) و سپس اشباع مربوط </a:t>
            </a:r>
            <a:r>
              <a:rPr lang="fa-IR" sz="2800" b="1" dirty="0" smtClean="0">
                <a:solidFill>
                  <a:schemeClr val="accent4">
                    <a:lumMod val="50000"/>
                  </a:schemeClr>
                </a:solidFill>
                <a:cs typeface="B Nazanin" pitchFamily="2" charset="-78"/>
              </a:rPr>
              <a:t>ميشود</a:t>
            </a:r>
            <a:r>
              <a:rPr lang="fa-IR" sz="2800" b="1" dirty="0" smtClean="0">
                <a:solidFill>
                  <a:schemeClr val="accent4">
                    <a:lumMod val="50000"/>
                  </a:schemeClr>
                </a:solidFill>
                <a:cs typeface="B Nazanin" pitchFamily="2" charset="-78"/>
              </a:rPr>
              <a:t>. مقدار کمي از چربي ترانس به طور طبيعي در </a:t>
            </a:r>
            <a:r>
              <a:rPr lang="fa-IR" sz="2800" b="1" dirty="0" smtClean="0">
                <a:solidFill>
                  <a:schemeClr val="accent4">
                    <a:lumMod val="50000"/>
                  </a:schemeClr>
                </a:solidFill>
                <a:cs typeface="B Nazanin" pitchFamily="2" charset="-78"/>
              </a:rPr>
              <a:t>فرآوردههاي </a:t>
            </a:r>
            <a:r>
              <a:rPr lang="fa-IR" sz="2800" b="1" dirty="0" smtClean="0">
                <a:solidFill>
                  <a:schemeClr val="accent4">
                    <a:lumMod val="50000"/>
                  </a:schemeClr>
                </a:solidFill>
                <a:cs typeface="B Nazanin" pitchFamily="2" charset="-78"/>
              </a:rPr>
              <a:t>لبني مانند کره وجود دارد.</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 </a:t>
            </a:r>
            <a:br>
              <a:rPr lang="fa-IR" sz="2800" b="1" dirty="0" smtClean="0">
                <a:solidFill>
                  <a:schemeClr val="accent4">
                    <a:lumMod val="50000"/>
                  </a:schemeClr>
                </a:solidFill>
                <a:cs typeface="B Nazanin" pitchFamily="2" charset="-78"/>
              </a:rPr>
            </a:br>
            <a:endParaRPr lang="fa-IR" sz="2800" b="1" dirty="0">
              <a:solidFill>
                <a:schemeClr val="accent4">
                  <a:lumMod val="50000"/>
                </a:schemeClr>
              </a:solidFill>
              <a:cs typeface="B Nazanin" pitchFamily="2" charset="-78"/>
            </a:endParaRPr>
          </a:p>
        </p:txBody>
      </p:sp>
      <p:sp>
        <p:nvSpPr>
          <p:cNvPr id="4" name="Rectangle 3"/>
          <p:cNvSpPr/>
          <p:nvPr/>
        </p:nvSpPr>
        <p:spPr>
          <a:xfrm>
            <a:off x="714348" y="285728"/>
            <a:ext cx="8207696" cy="646331"/>
          </a:xfrm>
          <a:prstGeom prst="rect">
            <a:avLst/>
          </a:prstGeom>
        </p:spPr>
        <p:txBody>
          <a:bodyPr wrap="none">
            <a:spAutoFit/>
          </a:bodyPr>
          <a:lstStyle/>
          <a:p>
            <a:r>
              <a:rPr lang="fa-IR" sz="3600" b="1" dirty="0" smtClean="0">
                <a:solidFill>
                  <a:schemeClr val="accent4">
                    <a:lumMod val="50000"/>
                  </a:schemeClr>
                </a:solidFill>
                <a:cs typeface="B Nazanin" pitchFamily="2" charset="-78"/>
              </a:rPr>
              <a:t>3)</a:t>
            </a:r>
            <a:r>
              <a:rPr lang="fa-IR" sz="3600" dirty="0" smtClean="0">
                <a:solidFill>
                  <a:schemeClr val="accent4">
                    <a:lumMod val="50000"/>
                  </a:schemeClr>
                </a:solidFill>
                <a:cs typeface="B Nazanin" pitchFamily="2" charset="-78"/>
              </a:rPr>
              <a:t>   </a:t>
            </a:r>
            <a:r>
              <a:rPr lang="fa-IR" sz="3600" b="1" dirty="0" smtClean="0">
                <a:solidFill>
                  <a:schemeClr val="accent4">
                    <a:lumMod val="50000"/>
                  </a:schemeClr>
                </a:solidFill>
                <a:cs typeface="B Nazanin" pitchFamily="2" charset="-78"/>
              </a:rPr>
              <a:t>اسيدهاي چرب غيراشباع  غيرطبيعي (ترانس):</a:t>
            </a:r>
            <a:endParaRPr lang="en-US" sz="3600"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28802"/>
            <a:ext cx="9144000" cy="2623795"/>
          </a:xfrm>
          <a:prstGeom prst="rect">
            <a:avLst/>
          </a:prstGeom>
        </p:spPr>
        <p:txBody>
          <a:bodyPr wrap="square">
            <a:spAutoFit/>
          </a:bodyPr>
          <a:lstStyle/>
          <a:p>
            <a:pPr algn="just" rtl="1">
              <a:lnSpc>
                <a:spcPct val="150000"/>
              </a:lnSpc>
            </a:pPr>
            <a:r>
              <a:rPr lang="fa-IR" sz="2800" b="1" dirty="0" smtClean="0">
                <a:solidFill>
                  <a:schemeClr val="accent4">
                    <a:lumMod val="50000"/>
                  </a:schemeClr>
                </a:solidFill>
                <a:cs typeface="B Nazanin" pitchFamily="2" charset="-78"/>
              </a:rPr>
              <a:t>امروزه </a:t>
            </a:r>
            <a:r>
              <a:rPr lang="fa-IR" sz="2800" b="1" dirty="0" smtClean="0">
                <a:solidFill>
                  <a:schemeClr val="accent4">
                    <a:lumMod val="50000"/>
                  </a:schemeClr>
                </a:solidFill>
                <a:cs typeface="B Nazanin" pitchFamily="2" charset="-78"/>
              </a:rPr>
              <a:t>از نظر علمي ثابت شده است که سطح و ترکيب کلسترول سرم در بروز آترواسکلروز و نهايتا بيمارهاي پيشرفته و حملات قلبي موثر است و از سوي ديگر غلظت و ترکيب کلسترول سرم از طريق تغيير در نوع و مقدار چربي مصرفي در رژيم غذايي قابل </a:t>
            </a:r>
            <a:r>
              <a:rPr lang="fa-IR" sz="2800" b="1" dirty="0" smtClean="0">
                <a:solidFill>
                  <a:schemeClr val="accent4">
                    <a:lumMod val="50000"/>
                  </a:schemeClr>
                </a:solidFill>
                <a:cs typeface="B Nazanin" pitchFamily="2" charset="-78"/>
              </a:rPr>
              <a:t>اصلاح است.</a:t>
            </a:r>
            <a:endParaRPr lang="fa-IR" sz="2800" b="1" dirty="0" smtClean="0">
              <a:solidFill>
                <a:schemeClr val="accent4">
                  <a:lumMod val="50000"/>
                </a:schemeClr>
              </a:solidFill>
              <a:cs typeface="B Nazanin" pitchFamily="2" charset="-78"/>
            </a:endParaRPr>
          </a:p>
        </p:txBody>
      </p:sp>
      <p:sp>
        <p:nvSpPr>
          <p:cNvPr id="5" name="Rectangle 4"/>
          <p:cNvSpPr/>
          <p:nvPr/>
        </p:nvSpPr>
        <p:spPr>
          <a:xfrm>
            <a:off x="857224" y="285729"/>
            <a:ext cx="7572396" cy="1077218"/>
          </a:xfrm>
          <a:prstGeom prst="rect">
            <a:avLst/>
          </a:prstGeom>
        </p:spPr>
        <p:txBody>
          <a:bodyPr wrap="square">
            <a:spAutoFit/>
          </a:bodyPr>
          <a:lstStyle/>
          <a:p>
            <a:pPr algn="r" rtl="1"/>
            <a:r>
              <a:rPr lang="fa-IR" sz="3200" b="1" dirty="0" smtClean="0">
                <a:cs typeface="B Nazanin" pitchFamily="2" charset="-78"/>
              </a:rPr>
              <a:t>نقش اسيدهاي چرب در سلامتي و بيماري</a:t>
            </a:r>
            <a:endParaRPr lang="fa-IR" sz="3200" dirty="0" smtClean="0">
              <a:cs typeface="B Nazanin" pitchFamily="2" charset="-78"/>
            </a:endParaRPr>
          </a:p>
          <a:p>
            <a:pPr algn="r" rtl="1"/>
            <a:r>
              <a:rPr lang="fa-IR" sz="3200" b="1" dirty="0" smtClean="0">
                <a:cs typeface="B Nazanin" pitchFamily="2" charset="-78"/>
              </a:rPr>
              <a:t>الف: اسيدهاي چرب اشباع:</a:t>
            </a:r>
            <a:endParaRPr lang="fa-IR" sz="3200" dirty="0" smtClean="0">
              <a:cs typeface="B Nazanin"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071546"/>
            <a:ext cx="7772400" cy="1470025"/>
          </a:xfrm>
        </p:spPr>
        <p:txBody>
          <a:bodyPr>
            <a:noAutofit/>
          </a:bodyPr>
          <a:lstStyle/>
          <a:p>
            <a:r>
              <a:rPr lang="fa-IR" b="1" dirty="0" smtClean="0">
                <a:solidFill>
                  <a:schemeClr val="accent4">
                    <a:lumMod val="50000"/>
                  </a:schemeClr>
                </a:solidFill>
                <a:cs typeface="B Nazanin" pitchFamily="2" charset="-78"/>
              </a:rPr>
              <a:t>عنوان دوره آموزشی:</a:t>
            </a:r>
            <a:br>
              <a:rPr lang="fa-IR" b="1" dirty="0" smtClean="0">
                <a:solidFill>
                  <a:schemeClr val="accent4">
                    <a:lumMod val="50000"/>
                  </a:schemeClr>
                </a:solidFill>
                <a:cs typeface="B Nazanin" pitchFamily="2" charset="-78"/>
              </a:rPr>
            </a:br>
            <a:r>
              <a:rPr lang="fa-IR" b="1" dirty="0" smtClean="0">
                <a:solidFill>
                  <a:schemeClr val="accent4">
                    <a:lumMod val="50000"/>
                  </a:schemeClr>
                </a:solidFill>
                <a:cs typeface="B Nazanin" pitchFamily="2" charset="-78"/>
              </a:rPr>
              <a:t> </a:t>
            </a:r>
            <a:br>
              <a:rPr lang="fa-IR" b="1" dirty="0" smtClean="0">
                <a:solidFill>
                  <a:schemeClr val="accent4">
                    <a:lumMod val="50000"/>
                  </a:schemeClr>
                </a:solidFill>
                <a:cs typeface="B Nazanin" pitchFamily="2" charset="-78"/>
              </a:rPr>
            </a:br>
            <a:r>
              <a:rPr lang="fa-IR" b="1" dirty="0" smtClean="0">
                <a:solidFill>
                  <a:schemeClr val="accent4">
                    <a:lumMod val="50000"/>
                  </a:schemeClr>
                </a:solidFill>
                <a:cs typeface="B Nazanin" pitchFamily="2" charset="-78"/>
              </a:rPr>
              <a:t>کاهش مصرف روغن و نمک </a:t>
            </a:r>
            <a:endParaRPr lang="en-US" b="1" dirty="0">
              <a:solidFill>
                <a:schemeClr val="accent4">
                  <a:lumMod val="50000"/>
                </a:schemeClr>
              </a:solidFill>
              <a:cs typeface="B Nazanin" pitchFamily="2" charset="-78"/>
            </a:endParaRPr>
          </a:p>
        </p:txBody>
      </p:sp>
      <p:sp>
        <p:nvSpPr>
          <p:cNvPr id="3" name="Subtitle 2"/>
          <p:cNvSpPr>
            <a:spLocks noGrp="1"/>
          </p:cNvSpPr>
          <p:nvPr>
            <p:ph type="subTitle" idx="1"/>
          </p:nvPr>
        </p:nvSpPr>
        <p:spPr>
          <a:xfrm>
            <a:off x="1428728" y="3357562"/>
            <a:ext cx="6400800" cy="1752600"/>
          </a:xfrm>
        </p:spPr>
        <p:txBody>
          <a:bodyPr/>
          <a:lstStyle/>
          <a:p>
            <a:r>
              <a:rPr lang="fa-IR" dirty="0" smtClean="0">
                <a:solidFill>
                  <a:schemeClr val="accent4">
                    <a:lumMod val="50000"/>
                  </a:schemeClr>
                </a:solidFill>
              </a:rPr>
              <a:t>ارایه دهندگان : </a:t>
            </a:r>
          </a:p>
          <a:p>
            <a:r>
              <a:rPr lang="fa-IR" dirty="0" smtClean="0">
                <a:solidFill>
                  <a:schemeClr val="accent4">
                    <a:lumMod val="50000"/>
                  </a:schemeClr>
                </a:solidFill>
              </a:rPr>
              <a:t>سهیلا سمیعی پور</a:t>
            </a:r>
          </a:p>
          <a:p>
            <a:r>
              <a:rPr lang="fa-IR" dirty="0" smtClean="0">
                <a:solidFill>
                  <a:schemeClr val="accent4">
                    <a:lumMod val="50000"/>
                  </a:schemeClr>
                </a:solidFill>
              </a:rPr>
              <a:t>ربابه ابراهیم زاده  </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4422"/>
            <a:ext cx="9144000" cy="3970318"/>
          </a:xfrm>
          <a:prstGeom prst="rect">
            <a:avLst/>
          </a:prstGeom>
        </p:spPr>
        <p:txBody>
          <a:bodyPr wrap="square">
            <a:spAutoFit/>
          </a:bodyPr>
          <a:lstStyle/>
          <a:p>
            <a:pPr algn="justLow" rtl="1">
              <a:lnSpc>
                <a:spcPct val="150000"/>
              </a:lnSpc>
            </a:pPr>
            <a:r>
              <a:rPr lang="fa-IR" sz="2800" b="1" dirty="0" smtClean="0">
                <a:solidFill>
                  <a:schemeClr val="accent4">
                    <a:lumMod val="50000"/>
                  </a:schemeClr>
                </a:solidFill>
                <a:cs typeface="B Nazanin" pitchFamily="2" charset="-78"/>
              </a:rPr>
              <a:t>نتايج </a:t>
            </a:r>
            <a:r>
              <a:rPr lang="fa-IR" sz="2800" b="1" dirty="0" smtClean="0">
                <a:solidFill>
                  <a:schemeClr val="accent4">
                    <a:lumMod val="50000"/>
                  </a:schemeClr>
                </a:solidFill>
                <a:cs typeface="B Nazanin" pitchFamily="2" charset="-78"/>
              </a:rPr>
              <a:t>تحقيقات علمي حاکي از آن است که اسيدهاي چرب اشباع با تعداد اتم کربن کمتر از12 و نيز اسيد استئاريک با 18 اتم کربن هيچ تاثيري در تغييرات کلسترول خون ندارند.در مقابل، اسيد مريستيک با 14اتم کربن بيشترين تاثير را در افزايش </a:t>
            </a:r>
            <a:r>
              <a:rPr lang="en-US" sz="2800" b="1" dirty="0" smtClean="0">
                <a:solidFill>
                  <a:schemeClr val="accent4">
                    <a:lumMod val="50000"/>
                  </a:schemeClr>
                </a:solidFill>
                <a:cs typeface="B Nazanin" pitchFamily="2" charset="-78"/>
              </a:rPr>
              <a:t>LDL </a:t>
            </a:r>
            <a:r>
              <a:rPr lang="fa-IR" sz="2800" b="1" dirty="0" smtClean="0">
                <a:solidFill>
                  <a:schemeClr val="accent4">
                    <a:lumMod val="50000"/>
                  </a:schemeClr>
                </a:solidFill>
                <a:cs typeface="B Nazanin" pitchFamily="2" charset="-78"/>
              </a:rPr>
              <a:t>و کاهش </a:t>
            </a:r>
            <a:r>
              <a:rPr lang="en-US" sz="2800" b="1" dirty="0" smtClean="0">
                <a:solidFill>
                  <a:schemeClr val="accent4">
                    <a:lumMod val="50000"/>
                  </a:schemeClr>
                </a:solidFill>
                <a:cs typeface="B Nazanin" pitchFamily="2" charset="-78"/>
              </a:rPr>
              <a:t>HDL </a:t>
            </a:r>
            <a:r>
              <a:rPr lang="fa-IR" sz="2800" b="1" dirty="0" smtClean="0">
                <a:solidFill>
                  <a:schemeClr val="accent4">
                    <a:lumMod val="50000"/>
                  </a:schemeClr>
                </a:solidFill>
                <a:cs typeface="B Nazanin" pitchFamily="2" charset="-78"/>
              </a:rPr>
              <a:t>دارد که در نتيجه کلسترول تام هم افزايش </a:t>
            </a:r>
            <a:r>
              <a:rPr lang="fa-IR" sz="2800" b="1" dirty="0" smtClean="0">
                <a:solidFill>
                  <a:schemeClr val="accent4">
                    <a:lumMod val="50000"/>
                  </a:schemeClr>
                </a:solidFill>
                <a:cs typeface="B Nazanin" pitchFamily="2" charset="-78"/>
              </a:rPr>
              <a:t>مي يابد </a:t>
            </a:r>
            <a:r>
              <a:rPr lang="fa-IR" sz="2800" b="1" dirty="0" smtClean="0">
                <a:solidFill>
                  <a:schemeClr val="accent4">
                    <a:lumMod val="50000"/>
                  </a:schemeClr>
                </a:solidFill>
                <a:cs typeface="B Nazanin" pitchFamily="2" charset="-78"/>
              </a:rPr>
              <a:t>و پس از آن به ترتيب اسيد لوريک با 12 اتم کربن و اسيد پالميتيک با 16 اتم کربن اثراتي مشابه اسيد مريستيک دارند.</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00108"/>
            <a:ext cx="9144000" cy="4616648"/>
          </a:xfrm>
          <a:prstGeom prst="rect">
            <a:avLst/>
          </a:prstGeom>
        </p:spPr>
        <p:txBody>
          <a:bodyPr wrap="square">
            <a:spAutoFit/>
          </a:bodyPr>
          <a:lstStyle/>
          <a:p>
            <a:pPr algn="just" rtl="1">
              <a:lnSpc>
                <a:spcPct val="150000"/>
              </a:lnSpc>
            </a:pPr>
            <a:r>
              <a:rPr lang="fa-IR" sz="2800" b="1" dirty="0" smtClean="0">
                <a:solidFill>
                  <a:schemeClr val="accent4">
                    <a:lumMod val="50000"/>
                  </a:schemeClr>
                </a:solidFill>
                <a:cs typeface="B Nazanin" pitchFamily="2" charset="-78"/>
              </a:rPr>
              <a:t>در </a:t>
            </a:r>
            <a:r>
              <a:rPr lang="fa-IR" sz="2800" b="1" dirty="0" smtClean="0">
                <a:solidFill>
                  <a:schemeClr val="accent4">
                    <a:lumMod val="50000"/>
                  </a:schemeClr>
                </a:solidFill>
                <a:cs typeface="B Nazanin" pitchFamily="2" charset="-78"/>
              </a:rPr>
              <a:t>نتيجه مواد </a:t>
            </a:r>
            <a:r>
              <a:rPr lang="fa-IR" sz="2800" b="1" dirty="0" smtClean="0">
                <a:solidFill>
                  <a:schemeClr val="accent4">
                    <a:lumMod val="50000"/>
                  </a:schemeClr>
                </a:solidFill>
                <a:cs typeface="B Nazanin" pitchFamily="2" charset="-78"/>
              </a:rPr>
              <a:t>غذايي حاوي </a:t>
            </a:r>
            <a:r>
              <a:rPr lang="fa-IR" sz="2800" b="1" dirty="0" smtClean="0">
                <a:solidFill>
                  <a:schemeClr val="accent4">
                    <a:lumMod val="50000"/>
                  </a:schemeClr>
                </a:solidFill>
                <a:cs typeface="B Nazanin" pitchFamily="2" charset="-78"/>
              </a:rPr>
              <a:t>روغن هاي </a:t>
            </a:r>
            <a:r>
              <a:rPr lang="fa-IR" sz="2800" b="1" dirty="0" smtClean="0">
                <a:solidFill>
                  <a:schemeClr val="accent4">
                    <a:lumMod val="50000"/>
                  </a:schemeClr>
                </a:solidFill>
                <a:cs typeface="B Nazanin" pitchFamily="2" charset="-78"/>
              </a:rPr>
              <a:t>مريستيکي و لوريکي(روغن نارگيل وهسته پالم) بايد بسيار مضر </a:t>
            </a:r>
            <a:r>
              <a:rPr lang="fa-IR" sz="2800" b="1" dirty="0" smtClean="0">
                <a:solidFill>
                  <a:schemeClr val="accent4">
                    <a:lumMod val="50000"/>
                  </a:schemeClr>
                </a:solidFill>
                <a:cs typeface="B Nazanin" pitchFamily="2" charset="-78"/>
              </a:rPr>
              <a:t>باشند.روکش هاي </a:t>
            </a:r>
            <a:r>
              <a:rPr lang="fa-IR" sz="2800" b="1" dirty="0" smtClean="0">
                <a:solidFill>
                  <a:schemeClr val="accent4">
                    <a:lumMod val="50000"/>
                  </a:schemeClr>
                </a:solidFill>
                <a:cs typeface="B Nazanin" pitchFamily="2" charset="-78"/>
              </a:rPr>
              <a:t>کاکائويي مواد غذايي ( بستني، کيک، تافي، پيراشکي و...) که بر پايه روغن نارگيل و هسته پالم توليد </a:t>
            </a:r>
            <a:r>
              <a:rPr lang="fa-IR" sz="2800" b="1" dirty="0" smtClean="0">
                <a:solidFill>
                  <a:schemeClr val="accent4">
                    <a:lumMod val="50000"/>
                  </a:schemeClr>
                </a:solidFill>
                <a:cs typeface="B Nazanin" pitchFamily="2" charset="-78"/>
              </a:rPr>
              <a:t>ميشوند</a:t>
            </a:r>
            <a:r>
              <a:rPr lang="fa-IR" sz="2800" b="1" dirty="0" smtClean="0">
                <a:solidFill>
                  <a:schemeClr val="accent4">
                    <a:lumMod val="50000"/>
                  </a:schemeClr>
                </a:solidFill>
                <a:cs typeface="B Nazanin" pitchFamily="2" charset="-78"/>
              </a:rPr>
              <a:t>، جزء مضرترين </a:t>
            </a:r>
            <a:r>
              <a:rPr lang="fa-IR" sz="2800" b="1" dirty="0" smtClean="0">
                <a:solidFill>
                  <a:schemeClr val="accent4">
                    <a:lumMod val="50000"/>
                  </a:schemeClr>
                </a:solidFill>
                <a:cs typeface="B Nazanin" pitchFamily="2" charset="-78"/>
              </a:rPr>
              <a:t>روغنها </a:t>
            </a:r>
            <a:r>
              <a:rPr lang="fa-IR" sz="2800" b="1" dirty="0" smtClean="0">
                <a:solidFill>
                  <a:schemeClr val="accent4">
                    <a:lumMod val="50000"/>
                  </a:schemeClr>
                </a:solidFill>
                <a:cs typeface="B Nazanin" pitchFamily="2" charset="-78"/>
              </a:rPr>
              <a:t>هستند.اين </a:t>
            </a:r>
            <a:r>
              <a:rPr lang="fa-IR" sz="2800" b="1" dirty="0" smtClean="0">
                <a:solidFill>
                  <a:schemeClr val="accent4">
                    <a:lumMod val="50000"/>
                  </a:schemeClr>
                </a:solidFill>
                <a:cs typeface="B Nazanin" pitchFamily="2" charset="-78"/>
              </a:rPr>
              <a:t>روکشها به دليل </a:t>
            </a:r>
            <a:r>
              <a:rPr lang="fa-IR" sz="2800" b="1" dirty="0" smtClean="0">
                <a:solidFill>
                  <a:schemeClr val="accent4">
                    <a:lumMod val="50000"/>
                  </a:schemeClr>
                </a:solidFill>
                <a:cs typeface="B Nazanin" pitchFamily="2" charset="-78"/>
              </a:rPr>
              <a:t>نقطه ذوب بالا در صنعت مورد استفاده قرار </a:t>
            </a:r>
            <a:r>
              <a:rPr lang="fa-IR" sz="2800" b="1" dirty="0" smtClean="0">
                <a:solidFill>
                  <a:schemeClr val="accent4">
                    <a:lumMod val="50000"/>
                  </a:schemeClr>
                </a:solidFill>
                <a:cs typeface="B Nazanin" pitchFamily="2" charset="-78"/>
              </a:rPr>
              <a:t>ميگيرند </a:t>
            </a:r>
            <a:r>
              <a:rPr lang="fa-IR" sz="2800" b="1" dirty="0" smtClean="0">
                <a:solidFill>
                  <a:schemeClr val="accent4">
                    <a:lumMod val="50000"/>
                  </a:schemeClr>
                </a:solidFill>
                <a:cs typeface="B Nazanin" pitchFamily="2" charset="-78"/>
              </a:rPr>
              <a:t>و متاسفانه مصرف کنندگان اين گونه مواد غذايي عمدتا کودکان و نوجوانان هستند که </a:t>
            </a:r>
            <a:r>
              <a:rPr lang="fa-IR" sz="2800" b="1" dirty="0" smtClean="0">
                <a:solidFill>
                  <a:schemeClr val="accent4">
                    <a:lumMod val="50000"/>
                  </a:schemeClr>
                </a:solidFill>
                <a:cs typeface="B Nazanin" pitchFamily="2" charset="-78"/>
              </a:rPr>
              <a:t>فرآورده</a:t>
            </a:r>
            <a:r>
              <a:rPr lang="fa-IR" sz="2800" b="1" dirty="0" smtClean="0">
                <a:solidFill>
                  <a:schemeClr val="accent4">
                    <a:lumMod val="50000"/>
                  </a:schemeClr>
                </a:solidFill>
                <a:cs typeface="B Nazanin" pitchFamily="2" charset="-78"/>
              </a:rPr>
              <a:t> را به نام محصول شکلاتي خريداري و </a:t>
            </a:r>
            <a:r>
              <a:rPr lang="fa-IR" sz="2800" b="1" dirty="0" smtClean="0">
                <a:solidFill>
                  <a:schemeClr val="accent4">
                    <a:lumMod val="50000"/>
                  </a:schemeClr>
                </a:solidFill>
                <a:cs typeface="B Nazanin" pitchFamily="2" charset="-78"/>
              </a:rPr>
              <a:t>مصرف </a:t>
            </a:r>
            <a:r>
              <a:rPr lang="fa-IR" sz="2800" b="1" dirty="0" smtClean="0">
                <a:solidFill>
                  <a:schemeClr val="accent4">
                    <a:lumMod val="50000"/>
                  </a:schemeClr>
                </a:solidFill>
                <a:cs typeface="B Nazanin" pitchFamily="2" charset="-78"/>
              </a:rPr>
              <a:t>ميکنند.</a:t>
            </a: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71546"/>
            <a:ext cx="9144000" cy="4462760"/>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لازم </a:t>
            </a:r>
            <a:r>
              <a:rPr lang="fa-IR" sz="3200" b="1" dirty="0" smtClean="0">
                <a:solidFill>
                  <a:schemeClr val="accent4">
                    <a:lumMod val="50000"/>
                  </a:schemeClr>
                </a:solidFill>
                <a:cs typeface="B Nazanin" pitchFamily="2" charset="-78"/>
              </a:rPr>
              <a:t>به ذکر است </a:t>
            </a:r>
            <a:r>
              <a:rPr lang="fa-IR" sz="3200" b="1" dirty="0" smtClean="0">
                <a:solidFill>
                  <a:schemeClr val="accent4">
                    <a:lumMod val="50000"/>
                  </a:schemeClr>
                </a:solidFill>
                <a:cs typeface="B Nazanin" pitchFamily="2" charset="-78"/>
              </a:rPr>
              <a:t>روکش</a:t>
            </a:r>
            <a:r>
              <a:rPr lang="fa-IR" sz="3200" b="1" dirty="0" smtClean="0">
                <a:solidFill>
                  <a:schemeClr val="accent4">
                    <a:lumMod val="50000"/>
                  </a:schemeClr>
                </a:solidFill>
                <a:cs typeface="B Nazanin" pitchFamily="2" charset="-78"/>
              </a:rPr>
              <a:t> شکلاتي واقعي </a:t>
            </a:r>
            <a:r>
              <a:rPr lang="fa-IR" sz="3200" b="1" dirty="0" smtClean="0">
                <a:solidFill>
                  <a:schemeClr val="accent4">
                    <a:lumMod val="50000"/>
                  </a:schemeClr>
                </a:solidFill>
                <a:cs typeface="B Nazanin" pitchFamily="2" charset="-78"/>
              </a:rPr>
              <a:t>به دليل </a:t>
            </a:r>
            <a:r>
              <a:rPr lang="fa-IR" sz="3200" b="1" dirty="0" smtClean="0">
                <a:solidFill>
                  <a:schemeClr val="accent4">
                    <a:lumMod val="50000"/>
                  </a:schemeClr>
                </a:solidFill>
                <a:cs typeface="B Nazanin" pitchFamily="2" charset="-78"/>
              </a:rPr>
              <a:t>اينکه محتوي روغن کره کاکائو است، از ارزش </a:t>
            </a:r>
            <a:r>
              <a:rPr lang="fa-IR" sz="3200" b="1" dirty="0" smtClean="0">
                <a:solidFill>
                  <a:schemeClr val="accent4">
                    <a:lumMod val="50000"/>
                  </a:schemeClr>
                </a:solidFill>
                <a:cs typeface="B Nazanin" pitchFamily="2" charset="-78"/>
              </a:rPr>
              <a:t>تغذيه اي </a:t>
            </a:r>
            <a:r>
              <a:rPr lang="fa-IR" sz="3200" b="1" dirty="0" smtClean="0">
                <a:solidFill>
                  <a:schemeClr val="accent4">
                    <a:lumMod val="50000"/>
                  </a:schemeClr>
                </a:solidFill>
                <a:cs typeface="B Nazanin" pitchFamily="2" charset="-78"/>
              </a:rPr>
              <a:t>مناسبي برخوردار است ولي به دليل نقطه ذوب پايين و گراني محصول، معمولا مورد استفاده قرار نميگيرند. لذا اين </a:t>
            </a:r>
            <a:r>
              <a:rPr lang="fa-IR" sz="3200" b="1" dirty="0" smtClean="0">
                <a:solidFill>
                  <a:schemeClr val="accent4">
                    <a:lumMod val="50000"/>
                  </a:schemeClr>
                </a:solidFill>
                <a:cs typeface="B Nazanin" pitchFamily="2" charset="-78"/>
              </a:rPr>
              <a:t>روکش ها </a:t>
            </a:r>
            <a:r>
              <a:rPr lang="fa-IR" sz="3200" b="1" dirty="0" smtClean="0">
                <a:solidFill>
                  <a:schemeClr val="accent4">
                    <a:lumMod val="50000"/>
                  </a:schemeClr>
                </a:solidFill>
                <a:cs typeface="B Nazanin" pitchFamily="2" charset="-78"/>
              </a:rPr>
              <a:t>عمدتا فرآورده کاکائويي است، در حالي که روي برچسب محصول روکش شکلاتي درج </a:t>
            </a:r>
            <a:r>
              <a:rPr lang="fa-IR" sz="3200" b="1" dirty="0" smtClean="0">
                <a:solidFill>
                  <a:schemeClr val="accent4">
                    <a:lumMod val="50000"/>
                  </a:schemeClr>
                </a:solidFill>
                <a:cs typeface="B Nazanin" pitchFamily="2" charset="-78"/>
              </a:rPr>
              <a:t>ميشود</a:t>
            </a:r>
            <a:r>
              <a:rPr lang="fa-IR" sz="3200" b="1" dirty="0" smtClean="0">
                <a:solidFill>
                  <a:schemeClr val="accent4">
                    <a:lumMod val="50000"/>
                  </a:schemeClr>
                </a:solidFill>
                <a:cs typeface="B Nazanin" pitchFamily="2" charset="-78"/>
              </a:rPr>
              <a:t> که در واقع تخلف به حساب </a:t>
            </a:r>
            <a:r>
              <a:rPr lang="fa-IR" sz="3200" b="1" dirty="0" smtClean="0">
                <a:solidFill>
                  <a:schemeClr val="accent4">
                    <a:lumMod val="50000"/>
                  </a:schemeClr>
                </a:solidFill>
                <a:cs typeface="B Nazanin" pitchFamily="2" charset="-78"/>
              </a:rPr>
              <a:t>مي آيد</a:t>
            </a:r>
            <a:r>
              <a:rPr lang="fa-IR" sz="3200" b="1" dirty="0" smtClean="0">
                <a:solidFill>
                  <a:schemeClr val="accent4">
                    <a:lumMod val="50000"/>
                  </a:schemeClr>
                </a:solidFill>
                <a:cs typeface="B Nazanin" pitchFamily="2" charset="-78"/>
              </a:rPr>
              <a:t>.</a:t>
            </a:r>
            <a:endParaRPr lang="fa-IR"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496"/>
            <a:ext cx="8229600" cy="1143000"/>
          </a:xfrm>
        </p:spPr>
        <p:txBody>
          <a:bodyPr>
            <a:noAutofit/>
          </a:bodyPr>
          <a:lstStyle/>
          <a:p>
            <a:pPr algn="just" rtl="1"/>
            <a:r>
              <a:rPr lang="en-US" sz="2800" b="1" dirty="0" smtClean="0">
                <a:solidFill>
                  <a:schemeClr val="accent4">
                    <a:lumMod val="50000"/>
                  </a:schemeClr>
                </a:solidFill>
                <a:cs typeface="B Nazanin" pitchFamily="2" charset="-78"/>
              </a:rPr>
              <a:t/>
            </a:r>
            <a:br>
              <a:rPr lang="en-US"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اسيد اولئيک( اسيد چرب تک غير اشباعي سيس) از </a:t>
            </a:r>
            <a:r>
              <a:rPr lang="fa-IR" sz="2800" b="1" dirty="0" smtClean="0">
                <a:solidFill>
                  <a:schemeClr val="accent4">
                    <a:lumMod val="50000"/>
                  </a:schemeClr>
                </a:solidFill>
                <a:cs typeface="B Nazanin" pitchFamily="2" charset="-78"/>
              </a:rPr>
              <a:t>ارزش تغذيهاي بي نظيري </a:t>
            </a:r>
            <a:r>
              <a:rPr lang="fa-IR" sz="2800" b="1" dirty="0" smtClean="0">
                <a:solidFill>
                  <a:schemeClr val="accent4">
                    <a:lumMod val="50000"/>
                  </a:schemeClr>
                </a:solidFill>
                <a:cs typeface="B Nazanin" pitchFamily="2" charset="-78"/>
              </a:rPr>
              <a:t>برخوردار است.اين يافته پس از مطالعاتي روي اهالي کشورهاي حاشيه مديترانه که عمدتا روغن مصرفي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روغن زيتون بود به دست آمد. در اين مطالعات مشاهده شد که </a:t>
            </a:r>
            <a:r>
              <a:rPr lang="fa-IR" sz="2800" b="1" dirty="0" smtClean="0">
                <a:solidFill>
                  <a:schemeClr val="accent4">
                    <a:lumMod val="50000"/>
                  </a:schemeClr>
                </a:solidFill>
                <a:cs typeface="B Nazanin" pitchFamily="2" charset="-78"/>
              </a:rPr>
              <a:t>عليرغم </a:t>
            </a:r>
            <a:r>
              <a:rPr lang="fa-IR" sz="2800" b="1" dirty="0" smtClean="0">
                <a:solidFill>
                  <a:schemeClr val="accent4">
                    <a:lumMod val="50000"/>
                  </a:schemeClr>
                </a:solidFill>
                <a:cs typeface="B Nazanin" pitchFamily="2" charset="-78"/>
              </a:rPr>
              <a:t>سرانه مصرف بالاي روغن در مقايسه با ساير نقاط دنيا، ميزان ابتلا به </a:t>
            </a:r>
            <a:r>
              <a:rPr lang="fa-IR" sz="2800" b="1" dirty="0" smtClean="0">
                <a:solidFill>
                  <a:schemeClr val="accent4">
                    <a:lumMod val="50000"/>
                  </a:schemeClr>
                </a:solidFill>
                <a:cs typeface="B Nazanin" pitchFamily="2" charset="-78"/>
              </a:rPr>
              <a:t>بيماريهاي </a:t>
            </a:r>
            <a:r>
              <a:rPr lang="fa-IR" sz="2800" b="1" dirty="0" smtClean="0">
                <a:solidFill>
                  <a:schemeClr val="accent4">
                    <a:lumMod val="50000"/>
                  </a:schemeClr>
                </a:solidFill>
                <a:cs typeface="B Nazanin" pitchFamily="2" charset="-78"/>
              </a:rPr>
              <a:t>قلبي و عروقي در ميان مردم اين منطقه بسيار ناچيز است. محققان علت را به نوع رژيم غذايي و سبک زندگي مردم منطقه نسبت </a:t>
            </a:r>
            <a:r>
              <a:rPr lang="fa-IR" sz="2800" b="1" dirty="0" smtClean="0">
                <a:solidFill>
                  <a:schemeClr val="accent4">
                    <a:lumMod val="50000"/>
                  </a:schemeClr>
                </a:solidFill>
                <a:cs typeface="B Nazanin" pitchFamily="2" charset="-78"/>
              </a:rPr>
              <a:t>داده اند </a:t>
            </a:r>
            <a:r>
              <a:rPr lang="fa-IR" sz="2800" b="1" dirty="0" smtClean="0">
                <a:solidFill>
                  <a:schemeClr val="accent4">
                    <a:lumMod val="50000"/>
                  </a:schemeClr>
                </a:solidFill>
                <a:cs typeface="B Nazanin" pitchFamily="2" charset="-78"/>
              </a:rPr>
              <a:t>که در آن علاوه بر رعايت رژيم غذايي خاص و سالم ( رژيم غذايي </a:t>
            </a:r>
            <a:r>
              <a:rPr lang="fa-IR" sz="2800" b="1" dirty="0" smtClean="0">
                <a:solidFill>
                  <a:schemeClr val="accent4">
                    <a:lumMod val="50000"/>
                  </a:schemeClr>
                </a:solidFill>
                <a:cs typeface="B Nazanin" pitchFamily="2" charset="-78"/>
              </a:rPr>
              <a:t>مديترانه اي</a:t>
            </a:r>
            <a:r>
              <a:rPr lang="fa-IR" sz="2800" b="1" dirty="0" smtClean="0">
                <a:solidFill>
                  <a:schemeClr val="accent4">
                    <a:lumMod val="50000"/>
                  </a:schemeClr>
                </a:solidFill>
                <a:cs typeface="B Nazanin" pitchFamily="2" charset="-78"/>
              </a:rPr>
              <a:t>) که حاوي روغن زيتون، فيبرهاي خوراکي و ميوه و سبزي است، فعاليت فيزيکي جايگاه خاصي دارد.</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endParaRPr lang="fa-IR" sz="2800" b="1" dirty="0">
              <a:solidFill>
                <a:schemeClr val="accent4">
                  <a:lumMod val="50000"/>
                </a:schemeClr>
              </a:solidFill>
              <a:cs typeface="B Nazanin" pitchFamily="2" charset="-78"/>
            </a:endParaRPr>
          </a:p>
        </p:txBody>
      </p:sp>
      <p:sp>
        <p:nvSpPr>
          <p:cNvPr id="4" name="Rectangle 3"/>
          <p:cNvSpPr/>
          <p:nvPr/>
        </p:nvSpPr>
        <p:spPr>
          <a:xfrm>
            <a:off x="571472" y="214290"/>
            <a:ext cx="8001024" cy="646331"/>
          </a:xfrm>
          <a:prstGeom prst="rect">
            <a:avLst/>
          </a:prstGeom>
        </p:spPr>
        <p:txBody>
          <a:bodyPr wrap="square">
            <a:spAutoFit/>
          </a:bodyPr>
          <a:lstStyle/>
          <a:p>
            <a:pPr algn="r" rtl="1"/>
            <a:r>
              <a:rPr lang="fa-IR" sz="3600" b="1" dirty="0" smtClean="0">
                <a:solidFill>
                  <a:schemeClr val="accent4">
                    <a:lumMod val="50000"/>
                  </a:schemeClr>
                </a:solidFill>
                <a:cs typeface="B Nazanin" pitchFamily="2" charset="-78"/>
              </a:rPr>
              <a:t>ب) اسيدهاي چرب تک </a:t>
            </a:r>
            <a:r>
              <a:rPr lang="fa-IR" sz="3600" b="1" dirty="0" smtClean="0">
                <a:solidFill>
                  <a:schemeClr val="accent4">
                    <a:lumMod val="50000"/>
                  </a:schemeClr>
                </a:solidFill>
                <a:cs typeface="B Nazanin" pitchFamily="2" charset="-78"/>
              </a:rPr>
              <a:t>غيراشباعي</a:t>
            </a:r>
            <a:r>
              <a:rPr lang="en-US" sz="3600" b="1" dirty="0" smtClean="0">
                <a:solidFill>
                  <a:schemeClr val="accent4">
                    <a:lumMod val="50000"/>
                  </a:schemeClr>
                </a:solidFill>
                <a:cs typeface="B Nazanin" pitchFamily="2" charset="-78"/>
              </a:rPr>
              <a:t>MUFA</a:t>
            </a:r>
            <a:r>
              <a:rPr lang="en-US" sz="3600" b="1" dirty="0" smtClean="0">
                <a:solidFill>
                  <a:schemeClr val="accent4">
                    <a:lumMod val="50000"/>
                  </a:schemeClr>
                </a:solidFill>
                <a:cs typeface="B Nazanin" pitchFamily="2" charset="-78"/>
              </a:rPr>
              <a:t> </a:t>
            </a:r>
            <a:endParaRPr lang="en-US" sz="3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714488"/>
            <a:ext cx="8286808" cy="2862322"/>
          </a:xfrm>
          <a:prstGeom prst="rect">
            <a:avLst/>
          </a:prstGeom>
        </p:spPr>
        <p:txBody>
          <a:bodyPr wrap="square">
            <a:spAutoFit/>
          </a:bodyPr>
          <a:lstStyle/>
          <a:p>
            <a:pPr algn="just" rtl="1"/>
            <a:r>
              <a:rPr lang="fa-IR" sz="3600" b="1" dirty="0" smtClean="0">
                <a:solidFill>
                  <a:schemeClr val="accent4">
                    <a:lumMod val="50000"/>
                  </a:schemeClr>
                </a:solidFill>
                <a:cs typeface="B Nazanin" pitchFamily="2" charset="-78"/>
              </a:rPr>
              <a:t>ويژگي مهم اسيد اولئيک در بدن کاهش </a:t>
            </a:r>
            <a:r>
              <a:rPr lang="en-US" sz="3600" b="1" dirty="0" smtClean="0">
                <a:solidFill>
                  <a:schemeClr val="accent4">
                    <a:lumMod val="50000"/>
                  </a:schemeClr>
                </a:solidFill>
                <a:cs typeface="B Nazanin" pitchFamily="2" charset="-78"/>
              </a:rPr>
              <a:t>LDL </a:t>
            </a:r>
            <a:r>
              <a:rPr lang="fa-IR" sz="3600" b="1" dirty="0" smtClean="0">
                <a:solidFill>
                  <a:schemeClr val="accent4">
                    <a:lumMod val="50000"/>
                  </a:schemeClr>
                </a:solidFill>
                <a:cs typeface="B Nazanin" pitchFamily="2" charset="-78"/>
              </a:rPr>
              <a:t>خون است و نيز در </a:t>
            </a:r>
            <a:r>
              <a:rPr lang="fa-IR" sz="3600" b="1" dirty="0" smtClean="0">
                <a:solidFill>
                  <a:schemeClr val="accent4">
                    <a:lumMod val="50000"/>
                  </a:schemeClr>
                </a:solidFill>
                <a:cs typeface="B Nazanin" pitchFamily="2" charset="-78"/>
              </a:rPr>
              <a:t>روغن هاي </a:t>
            </a:r>
            <a:r>
              <a:rPr lang="fa-IR" sz="3600" b="1" dirty="0" smtClean="0">
                <a:solidFill>
                  <a:schemeClr val="accent4">
                    <a:lumMod val="50000"/>
                  </a:schemeClr>
                </a:solidFill>
                <a:cs typeface="B Nazanin" pitchFamily="2" charset="-78"/>
              </a:rPr>
              <a:t>حاوي آن باعث افزايش مقاومت حرارتي </a:t>
            </a:r>
            <a:r>
              <a:rPr lang="fa-IR" sz="3600" b="1" dirty="0" smtClean="0">
                <a:solidFill>
                  <a:schemeClr val="accent4">
                    <a:lumMod val="50000"/>
                  </a:schemeClr>
                </a:solidFill>
                <a:cs typeface="B Nazanin" pitchFamily="2" charset="-78"/>
              </a:rPr>
              <a:t>ميشود</a:t>
            </a:r>
            <a:r>
              <a:rPr lang="fa-IR" sz="3600" b="1" dirty="0" smtClean="0">
                <a:solidFill>
                  <a:schemeClr val="accent4">
                    <a:lumMod val="50000"/>
                  </a:schemeClr>
                </a:solidFill>
                <a:cs typeface="B Nazanin" pitchFamily="2" charset="-78"/>
              </a:rPr>
              <a:t>. به همين دليل روغن زيتون در زمره بهترين </a:t>
            </a:r>
            <a:r>
              <a:rPr lang="fa-IR" sz="3600" b="1" dirty="0" smtClean="0">
                <a:solidFill>
                  <a:schemeClr val="accent4">
                    <a:lumMod val="50000"/>
                  </a:schemeClr>
                </a:solidFill>
                <a:cs typeface="B Nazanin" pitchFamily="2" charset="-78"/>
              </a:rPr>
              <a:t>روغنهاي خوراکي</a:t>
            </a:r>
            <a:r>
              <a:rPr lang="fa-IR" sz="3600" b="1" dirty="0" smtClean="0">
                <a:solidFill>
                  <a:schemeClr val="accent4">
                    <a:lumMod val="50000"/>
                  </a:schemeClr>
                </a:solidFill>
                <a:cs typeface="B Nazanin" pitchFamily="2" charset="-78"/>
              </a:rPr>
              <a:t> </a:t>
            </a:r>
            <a:r>
              <a:rPr lang="fa-IR" sz="3600" b="1" dirty="0" smtClean="0">
                <a:solidFill>
                  <a:schemeClr val="accent4">
                    <a:lumMod val="50000"/>
                  </a:schemeClr>
                </a:solidFill>
                <a:cs typeface="B Nazanin" pitchFamily="2" charset="-78"/>
              </a:rPr>
              <a:t>(روغن </a:t>
            </a:r>
            <a:r>
              <a:rPr lang="fa-IR" sz="3600" b="1" dirty="0" smtClean="0">
                <a:solidFill>
                  <a:schemeClr val="accent4">
                    <a:lumMod val="50000"/>
                  </a:schemeClr>
                </a:solidFill>
                <a:cs typeface="B Nazanin" pitchFamily="2" charset="-78"/>
              </a:rPr>
              <a:t>زيتون و کلزا</a:t>
            </a:r>
            <a:r>
              <a:rPr lang="fa-IR" sz="3600" b="1" dirty="0" smtClean="0">
                <a:solidFill>
                  <a:schemeClr val="accent4">
                    <a:lumMod val="50000"/>
                  </a:schemeClr>
                </a:solidFill>
                <a:cs typeface="B Nazanin" pitchFamily="2" charset="-78"/>
              </a:rPr>
              <a:t> ) به </a:t>
            </a:r>
            <a:r>
              <a:rPr lang="fa-IR" sz="3600" b="1" dirty="0" smtClean="0">
                <a:solidFill>
                  <a:schemeClr val="accent4">
                    <a:lumMod val="50000"/>
                  </a:schemeClr>
                </a:solidFill>
                <a:cs typeface="B Nazanin" pitchFamily="2" charset="-78"/>
              </a:rPr>
              <a:t>شمار </a:t>
            </a:r>
            <a:r>
              <a:rPr lang="fa-IR" sz="3600" b="1" dirty="0" smtClean="0">
                <a:solidFill>
                  <a:schemeClr val="accent4">
                    <a:lumMod val="50000"/>
                  </a:schemeClr>
                </a:solidFill>
                <a:cs typeface="B Nazanin" pitchFamily="2" charset="-78"/>
              </a:rPr>
              <a:t>ميرود</a:t>
            </a:r>
            <a:r>
              <a:rPr lang="fa-IR" sz="3600" b="1" dirty="0" smtClean="0">
                <a:solidFill>
                  <a:schemeClr val="accent4">
                    <a:lumMod val="50000"/>
                  </a:schemeClr>
                </a:solidFill>
                <a:cs typeface="B Nazanin" pitchFamily="2" charset="-78"/>
              </a:rPr>
              <a:t>.</a:t>
            </a:r>
            <a:endParaRPr lang="en-US" sz="36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b="1" dirty="0" smtClean="0"/>
              <a:t>ج) اسيدهاي چرب چند اشباعي</a:t>
            </a:r>
            <a:r>
              <a:rPr lang="en-US" b="1" dirty="0" smtClean="0"/>
              <a:t>PUFA</a:t>
            </a:r>
            <a:endParaRPr lang="fa-IR" dirty="0"/>
          </a:p>
        </p:txBody>
      </p:sp>
      <p:sp>
        <p:nvSpPr>
          <p:cNvPr id="3" name="Content Placeholder 2"/>
          <p:cNvSpPr>
            <a:spLocks noGrp="1"/>
          </p:cNvSpPr>
          <p:nvPr>
            <p:ph idx="1"/>
          </p:nvPr>
        </p:nvSpPr>
        <p:spPr>
          <a:xfrm>
            <a:off x="571472" y="571480"/>
            <a:ext cx="8229600" cy="4525963"/>
          </a:xfrm>
        </p:spPr>
        <p:txBody>
          <a:bodyPr>
            <a:noAutofit/>
          </a:bodyPr>
          <a:lstStyle/>
          <a:p>
            <a:pPr algn="just" rtl="1">
              <a:lnSpc>
                <a:spcPct val="150000"/>
              </a:lnSpc>
              <a:buNone/>
            </a:pPr>
            <a:endParaRPr lang="en-US" b="1" dirty="0" smtClean="0">
              <a:solidFill>
                <a:schemeClr val="accent4">
                  <a:lumMod val="50000"/>
                </a:schemeClr>
              </a:solidFill>
              <a:cs typeface="B Nazanin" pitchFamily="2" charset="-78"/>
            </a:endParaRPr>
          </a:p>
          <a:p>
            <a:pPr algn="just" rtl="1">
              <a:lnSpc>
                <a:spcPct val="150000"/>
              </a:lnSpc>
            </a:pPr>
            <a:r>
              <a:rPr lang="fa-IR" b="1" dirty="0" smtClean="0">
                <a:solidFill>
                  <a:schemeClr val="accent4">
                    <a:lumMod val="50000"/>
                  </a:schemeClr>
                </a:solidFill>
                <a:cs typeface="B Nazanin" pitchFamily="2" charset="-78"/>
              </a:rPr>
              <a:t>اصلي</a:t>
            </a:r>
            <a:r>
              <a:rPr lang="fa-IR" b="1" dirty="0" smtClean="0">
                <a:solidFill>
                  <a:schemeClr val="accent4">
                    <a:lumMod val="50000"/>
                  </a:schemeClr>
                </a:solidFill>
                <a:cs typeface="B Nazanin" pitchFamily="2" charset="-78"/>
              </a:rPr>
              <a:t> ترين </a:t>
            </a:r>
            <a:r>
              <a:rPr lang="fa-IR" b="1" dirty="0" smtClean="0">
                <a:solidFill>
                  <a:schemeClr val="accent4">
                    <a:lumMod val="50000"/>
                  </a:schemeClr>
                </a:solidFill>
                <a:cs typeface="B Nazanin" pitchFamily="2" charset="-78"/>
              </a:rPr>
              <a:t>گروههاي </a:t>
            </a:r>
            <a:r>
              <a:rPr lang="fa-IR" b="1" dirty="0" smtClean="0">
                <a:solidFill>
                  <a:schemeClr val="accent4">
                    <a:lumMod val="50000"/>
                  </a:schemeClr>
                </a:solidFill>
                <a:cs typeface="B Nazanin" pitchFamily="2" charset="-78"/>
              </a:rPr>
              <a:t>اسيدهاي چرب غيراشباع </a:t>
            </a:r>
            <a:r>
              <a:rPr lang="fa-IR" b="1" dirty="0" smtClean="0">
                <a:solidFill>
                  <a:schemeClr val="accent4">
                    <a:lumMod val="50000"/>
                  </a:schemeClr>
                </a:solidFill>
                <a:cs typeface="B Nazanin" pitchFamily="2" charset="-78"/>
              </a:rPr>
              <a:t>در </a:t>
            </a:r>
            <a:r>
              <a:rPr lang="fa-IR" b="1" dirty="0" smtClean="0">
                <a:solidFill>
                  <a:schemeClr val="accent4">
                    <a:lumMod val="50000"/>
                  </a:schemeClr>
                </a:solidFill>
                <a:cs typeface="B Nazanin" pitchFamily="2" charset="-78"/>
              </a:rPr>
              <a:t>رژيم غذايي شامل گروه امگا 6    و امگا 3 است که از </a:t>
            </a:r>
            <a:r>
              <a:rPr lang="fa-IR" b="1" dirty="0" smtClean="0">
                <a:solidFill>
                  <a:schemeClr val="accent4">
                    <a:lumMod val="50000"/>
                  </a:schemeClr>
                </a:solidFill>
                <a:cs typeface="B Nazanin" pitchFamily="2" charset="-78"/>
              </a:rPr>
              <a:t>آنها </a:t>
            </a:r>
            <a:r>
              <a:rPr lang="fa-IR" b="1" dirty="0" smtClean="0">
                <a:solidFill>
                  <a:schemeClr val="accent4">
                    <a:lumMod val="50000"/>
                  </a:schemeClr>
                </a:solidFill>
                <a:cs typeface="B Nazanin" pitchFamily="2" charset="-78"/>
              </a:rPr>
              <a:t>اسيدهاي چرب لينولئيک و لينولنيک منشاء گياهي و برخي نيز منشاء حيواني دارند( ايکوزاپنتاانوئيک اسيد و دکوزاهگزاانوئيک اسيد که در روغن ماهي </a:t>
            </a:r>
            <a:r>
              <a:rPr lang="fa-IR" b="1" dirty="0" smtClean="0">
                <a:solidFill>
                  <a:schemeClr val="accent4">
                    <a:lumMod val="50000"/>
                  </a:schemeClr>
                </a:solidFill>
                <a:cs typeface="B Nazanin" pitchFamily="2" charset="-78"/>
              </a:rPr>
              <a:t>به وفور </a:t>
            </a:r>
            <a:r>
              <a:rPr lang="fa-IR" b="1" dirty="0" smtClean="0">
                <a:solidFill>
                  <a:schemeClr val="accent4">
                    <a:lumMod val="50000"/>
                  </a:schemeClr>
                </a:solidFill>
                <a:cs typeface="B Nazanin" pitchFamily="2" charset="-78"/>
              </a:rPr>
              <a:t>يافت </a:t>
            </a:r>
            <a:r>
              <a:rPr lang="fa-IR" b="1" dirty="0" smtClean="0">
                <a:solidFill>
                  <a:schemeClr val="accent4">
                    <a:lumMod val="50000"/>
                  </a:schemeClr>
                </a:solidFill>
                <a:cs typeface="B Nazanin" pitchFamily="2" charset="-78"/>
              </a:rPr>
              <a:t>ميشود</a:t>
            </a:r>
            <a:r>
              <a:rPr lang="fa-IR" b="1" dirty="0" smtClean="0">
                <a:solidFill>
                  <a:schemeClr val="accent4">
                    <a:lumMod val="50000"/>
                  </a:schemeClr>
                </a:solidFill>
                <a:cs typeface="B Nazanin" pitchFamily="2" charset="-78"/>
              </a:rPr>
              <a:t>). </a:t>
            </a:r>
          </a:p>
          <a:p>
            <a:pPr algn="just" rtl="1">
              <a:lnSpc>
                <a:spcPct val="150000"/>
              </a:lnSpc>
            </a:pPr>
            <a:endParaRPr lang="fa-IR"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57298"/>
            <a:ext cx="8858280" cy="2985433"/>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اين نوع از اسيدهاي چرب به دليل عدم توانايي بدن در سنتز آنها، روزانه بايد در مقادير لازم به بدن برسند. کمبود اين چربيها عوارض بسيار جدي از جمله علائم پوستي، عصبي، گوارشي، عملکردي و مغزي را به­دنبال دارد.</a:t>
            </a:r>
            <a:endParaRPr lang="en-US" sz="3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357298"/>
            <a:ext cx="8229600" cy="4525963"/>
          </a:xfrm>
        </p:spPr>
        <p:txBody>
          <a:bodyPr>
            <a:normAutofit lnSpcReduction="10000"/>
          </a:bodyPr>
          <a:lstStyle/>
          <a:p>
            <a:pPr algn="just" rtl="1">
              <a:buNone/>
            </a:pPr>
            <a:r>
              <a:rPr lang="fa-IR" b="1" dirty="0" smtClean="0">
                <a:solidFill>
                  <a:schemeClr val="accent4">
                    <a:lumMod val="50000"/>
                  </a:schemeClr>
                </a:solidFill>
                <a:cs typeface="B Nazanin" pitchFamily="2" charset="-78"/>
              </a:rPr>
              <a:t>1</a:t>
            </a:r>
            <a:r>
              <a:rPr lang="fa-IR" b="1" dirty="0" smtClean="0">
                <a:solidFill>
                  <a:schemeClr val="accent4">
                    <a:lumMod val="50000"/>
                  </a:schemeClr>
                </a:solidFill>
                <a:cs typeface="B Nazanin" pitchFamily="2" charset="-78"/>
              </a:rPr>
              <a:t>)   اين اسيدهاي چرب براي عملکرد طبيعي بدن ضروري </a:t>
            </a:r>
            <a:r>
              <a:rPr lang="fa-IR" b="1" dirty="0" smtClean="0">
                <a:solidFill>
                  <a:schemeClr val="accent4">
                    <a:lumMod val="50000"/>
                  </a:schemeClr>
                </a:solidFill>
                <a:cs typeface="B Nazanin" pitchFamily="2" charset="-78"/>
              </a:rPr>
              <a:t>هستند.آنها </a:t>
            </a:r>
            <a:r>
              <a:rPr lang="fa-IR" b="1" dirty="0" smtClean="0">
                <a:solidFill>
                  <a:schemeClr val="accent4">
                    <a:lumMod val="50000"/>
                  </a:schemeClr>
                </a:solidFill>
                <a:cs typeface="B Nazanin" pitchFamily="2" charset="-78"/>
              </a:rPr>
              <a:t>نقش اساسي در مسيرهاي  مهم متابوليک بدن دارند.فعاليت </a:t>
            </a:r>
            <a:r>
              <a:rPr lang="fa-IR" b="1" dirty="0" smtClean="0">
                <a:solidFill>
                  <a:schemeClr val="accent4">
                    <a:lumMod val="50000"/>
                  </a:schemeClr>
                </a:solidFill>
                <a:cs typeface="B Nazanin" pitchFamily="2" charset="-78"/>
              </a:rPr>
              <a:t>آنها </a:t>
            </a:r>
            <a:r>
              <a:rPr lang="fa-IR" b="1" dirty="0" smtClean="0">
                <a:solidFill>
                  <a:schemeClr val="accent4">
                    <a:lumMod val="50000"/>
                  </a:schemeClr>
                </a:solidFill>
                <a:cs typeface="B Nazanin" pitchFamily="2" charset="-78"/>
              </a:rPr>
              <a:t>از سطح سلولي با شرکت در ساختمان غشاي سلولي و حفظ سلامت غشا آغاز </a:t>
            </a:r>
            <a:r>
              <a:rPr lang="fa-IR" b="1" dirty="0" smtClean="0">
                <a:solidFill>
                  <a:schemeClr val="accent4">
                    <a:lumMod val="50000"/>
                  </a:schemeClr>
                </a:solidFill>
                <a:cs typeface="B Nazanin" pitchFamily="2" charset="-78"/>
              </a:rPr>
              <a:t>ميشود.ويژگي </a:t>
            </a:r>
            <a:r>
              <a:rPr lang="fa-IR" b="1" dirty="0" smtClean="0">
                <a:solidFill>
                  <a:schemeClr val="accent4">
                    <a:lumMod val="50000"/>
                  </a:schemeClr>
                </a:solidFill>
                <a:cs typeface="B Nazanin" pitchFamily="2" charset="-78"/>
              </a:rPr>
              <a:t>غشاي سلولي تحت تاثير نوع چربي است که مصرف </a:t>
            </a:r>
            <a:r>
              <a:rPr lang="fa-IR" b="1" dirty="0" smtClean="0">
                <a:solidFill>
                  <a:schemeClr val="accent4">
                    <a:lumMod val="50000"/>
                  </a:schemeClr>
                </a:solidFill>
                <a:cs typeface="B Nazanin" pitchFamily="2" charset="-78"/>
              </a:rPr>
              <a:t>ميشود</a:t>
            </a:r>
            <a:r>
              <a:rPr lang="fa-IR" b="1" dirty="0" smtClean="0">
                <a:solidFill>
                  <a:schemeClr val="accent4">
                    <a:lumMod val="50000"/>
                  </a:schemeClr>
                </a:solidFill>
                <a:cs typeface="B Nazanin" pitchFamily="2" charset="-78"/>
              </a:rPr>
              <a:t>. مصرف بالاي </a:t>
            </a:r>
            <a:r>
              <a:rPr lang="fa-IR" b="1" dirty="0" smtClean="0">
                <a:solidFill>
                  <a:schemeClr val="accent4">
                    <a:lumMod val="50000"/>
                  </a:schemeClr>
                </a:solidFill>
                <a:cs typeface="B Nazanin" pitchFamily="2" charset="-78"/>
              </a:rPr>
              <a:t>چربيهاي </a:t>
            </a:r>
            <a:r>
              <a:rPr lang="fa-IR" b="1" dirty="0" smtClean="0">
                <a:solidFill>
                  <a:schemeClr val="accent4">
                    <a:lumMod val="50000"/>
                  </a:schemeClr>
                </a:solidFill>
                <a:cs typeface="B Nazanin" pitchFamily="2" charset="-78"/>
              </a:rPr>
              <a:t>اشباع سبب افزايش شکنندگي غشاي سلولي شده، زمينه بروز </a:t>
            </a:r>
            <a:r>
              <a:rPr lang="fa-IR" b="1" dirty="0" smtClean="0">
                <a:solidFill>
                  <a:schemeClr val="accent4">
                    <a:lumMod val="50000"/>
                  </a:schemeClr>
                </a:solidFill>
                <a:cs typeface="B Nazanin" pitchFamily="2" charset="-78"/>
              </a:rPr>
              <a:t>آسيبهاي </a:t>
            </a:r>
            <a:r>
              <a:rPr lang="fa-IR" b="1" dirty="0" smtClean="0">
                <a:solidFill>
                  <a:schemeClr val="accent4">
                    <a:lumMod val="50000"/>
                  </a:schemeClr>
                </a:solidFill>
                <a:cs typeface="B Nazanin" pitchFamily="2" charset="-78"/>
              </a:rPr>
              <a:t>سلولي و حتي </a:t>
            </a:r>
            <a:r>
              <a:rPr lang="fa-IR" b="1" dirty="0" smtClean="0">
                <a:solidFill>
                  <a:schemeClr val="accent4">
                    <a:lumMod val="50000"/>
                  </a:schemeClr>
                </a:solidFill>
                <a:cs typeface="B Nazanin" pitchFamily="2" charset="-78"/>
              </a:rPr>
              <a:t>سرطانها </a:t>
            </a:r>
            <a:r>
              <a:rPr lang="fa-IR" b="1" dirty="0" smtClean="0">
                <a:solidFill>
                  <a:schemeClr val="accent4">
                    <a:lumMod val="50000"/>
                  </a:schemeClr>
                </a:solidFill>
                <a:cs typeface="B Nazanin" pitchFamily="2" charset="-78"/>
              </a:rPr>
              <a:t>را فراهم ميکند. در حالي که با مصرف </a:t>
            </a:r>
            <a:r>
              <a:rPr lang="fa-IR" b="1" dirty="0" smtClean="0">
                <a:solidFill>
                  <a:schemeClr val="accent4">
                    <a:lumMod val="50000"/>
                  </a:schemeClr>
                </a:solidFill>
                <a:cs typeface="B Nazanin" pitchFamily="2" charset="-78"/>
              </a:rPr>
              <a:t>چربيهاي سالمتر </a:t>
            </a:r>
            <a:r>
              <a:rPr lang="fa-IR" b="1" dirty="0" smtClean="0">
                <a:solidFill>
                  <a:schemeClr val="accent4">
                    <a:lumMod val="50000"/>
                  </a:schemeClr>
                </a:solidFill>
                <a:cs typeface="B Nazanin" pitchFamily="2" charset="-78"/>
              </a:rPr>
              <a:t>مانند امگا3 </a:t>
            </a:r>
            <a:r>
              <a:rPr lang="fa-IR" b="1" dirty="0" smtClean="0">
                <a:solidFill>
                  <a:schemeClr val="accent4">
                    <a:lumMod val="50000"/>
                  </a:schemeClr>
                </a:solidFill>
                <a:cs typeface="B Nazanin" pitchFamily="2" charset="-78"/>
              </a:rPr>
              <a:t>سلولها </a:t>
            </a:r>
            <a:r>
              <a:rPr lang="fa-IR" b="1" dirty="0" smtClean="0">
                <a:solidFill>
                  <a:schemeClr val="accent4">
                    <a:lumMod val="50000"/>
                  </a:schemeClr>
                </a:solidFill>
                <a:cs typeface="B Nazanin" pitchFamily="2" charset="-78"/>
              </a:rPr>
              <a:t>در </a:t>
            </a:r>
            <a:r>
              <a:rPr lang="fa-IR" b="1" dirty="0" smtClean="0">
                <a:solidFill>
                  <a:schemeClr val="accent4">
                    <a:lumMod val="50000"/>
                  </a:schemeClr>
                </a:solidFill>
                <a:cs typeface="B Nazanin" pitchFamily="2" charset="-78"/>
              </a:rPr>
              <a:t>برابرآسيبها </a:t>
            </a:r>
            <a:r>
              <a:rPr lang="fa-IR" b="1" dirty="0" smtClean="0">
                <a:solidFill>
                  <a:schemeClr val="accent4">
                    <a:lumMod val="50000"/>
                  </a:schemeClr>
                </a:solidFill>
                <a:cs typeface="B Nazanin" pitchFamily="2" charset="-78"/>
              </a:rPr>
              <a:t>بيمه </a:t>
            </a:r>
            <a:r>
              <a:rPr lang="fa-IR" b="1" dirty="0" smtClean="0">
                <a:solidFill>
                  <a:schemeClr val="accent4">
                    <a:lumMod val="50000"/>
                  </a:schemeClr>
                </a:solidFill>
                <a:cs typeface="B Nazanin" pitchFamily="2" charset="-78"/>
              </a:rPr>
              <a:t>ميشوند</a:t>
            </a:r>
            <a:r>
              <a:rPr lang="fa-IR" b="1" dirty="0" smtClean="0">
                <a:solidFill>
                  <a:schemeClr val="accent4">
                    <a:lumMod val="50000"/>
                  </a:schemeClr>
                </a:solidFill>
                <a:cs typeface="B Nazanin" pitchFamily="2" charset="-78"/>
              </a:rPr>
              <a:t>.</a:t>
            </a:r>
          </a:p>
          <a:p>
            <a:pPr algn="just"/>
            <a:endParaRPr lang="fa-IR" b="1" dirty="0">
              <a:solidFill>
                <a:schemeClr val="accent4">
                  <a:lumMod val="50000"/>
                </a:schemeClr>
              </a:solidFill>
              <a:cs typeface="B Nazanin" pitchFamily="2" charset="-78"/>
            </a:endParaRPr>
          </a:p>
        </p:txBody>
      </p:sp>
      <p:sp>
        <p:nvSpPr>
          <p:cNvPr id="4" name="Rectangle 3"/>
          <p:cNvSpPr/>
          <p:nvPr/>
        </p:nvSpPr>
        <p:spPr>
          <a:xfrm>
            <a:off x="3251471" y="500042"/>
            <a:ext cx="4395755" cy="646331"/>
          </a:xfrm>
          <a:prstGeom prst="rect">
            <a:avLst/>
          </a:prstGeom>
        </p:spPr>
        <p:txBody>
          <a:bodyPr wrap="none">
            <a:spAutoFit/>
          </a:bodyPr>
          <a:lstStyle/>
          <a:p>
            <a:pPr algn="r" rtl="1"/>
            <a:r>
              <a:rPr lang="fa-IR" sz="3600" b="1" dirty="0" smtClean="0">
                <a:cs typeface="B Nazanin" pitchFamily="2" charset="-78"/>
              </a:rPr>
              <a:t>فوايد اسيدهاي چرب </a:t>
            </a:r>
            <a:r>
              <a:rPr lang="fa-IR" sz="3600" b="1" dirty="0" smtClean="0">
                <a:cs typeface="B Nazanin" pitchFamily="2" charset="-78"/>
              </a:rPr>
              <a:t>امگا3</a:t>
            </a:r>
            <a:endParaRPr lang="fa-IR" sz="3600" dirty="0" smtClean="0">
              <a:cs typeface="B Nazanin"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8604"/>
            <a:ext cx="9144000" cy="5509200"/>
          </a:xfrm>
          <a:prstGeom prst="rect">
            <a:avLst/>
          </a:prstGeom>
        </p:spPr>
        <p:txBody>
          <a:bodyPr wrap="square">
            <a:spAutoFit/>
          </a:bodyPr>
          <a:lstStyle/>
          <a:p>
            <a:pPr algn="just" rtl="1"/>
            <a:r>
              <a:rPr lang="fa-IR" sz="3200" b="1" dirty="0" smtClean="0">
                <a:solidFill>
                  <a:schemeClr val="accent4">
                    <a:lumMod val="50000"/>
                  </a:schemeClr>
                </a:solidFill>
                <a:cs typeface="B Nazanin" pitchFamily="2" charset="-78"/>
              </a:rPr>
              <a:t>2)    بخشي از فعاليت </a:t>
            </a:r>
            <a:r>
              <a:rPr lang="fa-IR" sz="3200" b="1" dirty="0" smtClean="0">
                <a:solidFill>
                  <a:schemeClr val="accent4">
                    <a:lumMod val="50000"/>
                  </a:schemeClr>
                </a:solidFill>
                <a:cs typeface="B Nazanin" pitchFamily="2" charset="-78"/>
              </a:rPr>
              <a:t>آنها </a:t>
            </a:r>
            <a:r>
              <a:rPr lang="fa-IR" sz="3200" b="1" dirty="0" smtClean="0">
                <a:solidFill>
                  <a:schemeClr val="accent4">
                    <a:lumMod val="50000"/>
                  </a:schemeClr>
                </a:solidFill>
                <a:cs typeface="B Nazanin" pitchFamily="2" charset="-78"/>
              </a:rPr>
              <a:t>در پيشگيري و درمان افسردگي و ساير اختلالات روحي و رواني است</a:t>
            </a:r>
            <a:r>
              <a:rPr lang="fa-IR" sz="3200" b="1" dirty="0" smtClean="0">
                <a:solidFill>
                  <a:schemeClr val="accent4">
                    <a:lumMod val="50000"/>
                  </a:schemeClr>
                </a:solidFill>
                <a:cs typeface="B Nazanin" pitchFamily="2" charset="-78"/>
              </a:rPr>
              <a:t>.</a:t>
            </a:r>
          </a:p>
          <a:p>
            <a:pPr algn="just" rtl="1"/>
            <a:endParaRPr lang="fa-IR" sz="3200" b="1" dirty="0" smtClean="0">
              <a:solidFill>
                <a:schemeClr val="accent4">
                  <a:lumMod val="50000"/>
                </a:schemeClr>
              </a:solidFill>
              <a:cs typeface="B Nazanin" pitchFamily="2" charset="-78"/>
            </a:endParaRPr>
          </a:p>
          <a:p>
            <a:pPr algn="just" rtl="1"/>
            <a:r>
              <a:rPr lang="fa-IR" sz="3200" b="1" dirty="0" smtClean="0">
                <a:solidFill>
                  <a:schemeClr val="accent4">
                    <a:lumMod val="50000"/>
                  </a:schemeClr>
                </a:solidFill>
                <a:cs typeface="B Nazanin" pitchFamily="2" charset="-78"/>
              </a:rPr>
              <a:t>3)   مصرف امگا3 در پيشگيري از پوکي استخوان، کاهش فشار خون، تنظيم انعقاد خون، کاهش دردهاي التهابي در سرتاسر بدن و جلوگيري از بعضي </a:t>
            </a:r>
            <a:r>
              <a:rPr lang="fa-IR" sz="3200" b="1" dirty="0" smtClean="0">
                <a:solidFill>
                  <a:schemeClr val="accent4">
                    <a:lumMod val="50000"/>
                  </a:schemeClr>
                </a:solidFill>
                <a:cs typeface="B Nazanin" pitchFamily="2" charset="-78"/>
              </a:rPr>
              <a:t>بيماريهاي </a:t>
            </a:r>
            <a:r>
              <a:rPr lang="fa-IR" sz="3200" b="1" dirty="0" smtClean="0">
                <a:solidFill>
                  <a:schemeClr val="accent4">
                    <a:lumMod val="50000"/>
                  </a:schemeClr>
                </a:solidFill>
                <a:cs typeface="B Nazanin" pitchFamily="2" charset="-78"/>
              </a:rPr>
              <a:t>پوستي مانند پسوريازيس، بسيار مفيد است</a:t>
            </a:r>
            <a:r>
              <a:rPr lang="fa-IR" sz="3200" b="1" dirty="0" smtClean="0">
                <a:solidFill>
                  <a:schemeClr val="accent4">
                    <a:lumMod val="50000"/>
                  </a:schemeClr>
                </a:solidFill>
                <a:cs typeface="B Nazanin" pitchFamily="2" charset="-78"/>
              </a:rPr>
              <a:t>.</a:t>
            </a:r>
          </a:p>
          <a:p>
            <a:pPr algn="just" rtl="1"/>
            <a:endParaRPr lang="fa-IR" sz="3200" b="1" dirty="0" smtClean="0">
              <a:solidFill>
                <a:schemeClr val="accent4">
                  <a:lumMod val="50000"/>
                </a:schemeClr>
              </a:solidFill>
              <a:cs typeface="B Nazanin" pitchFamily="2" charset="-78"/>
            </a:endParaRPr>
          </a:p>
          <a:p>
            <a:pPr algn="just" rtl="1"/>
            <a:r>
              <a:rPr lang="fa-IR" sz="3200" b="1" dirty="0" smtClean="0">
                <a:solidFill>
                  <a:schemeClr val="accent4">
                    <a:lumMod val="50000"/>
                  </a:schemeClr>
                </a:solidFill>
                <a:cs typeface="B Nazanin" pitchFamily="2" charset="-78"/>
              </a:rPr>
              <a:t>4)   دريافت </a:t>
            </a:r>
            <a:r>
              <a:rPr lang="en-US" sz="3200" b="1" dirty="0" smtClean="0">
                <a:solidFill>
                  <a:schemeClr val="accent4">
                    <a:lumMod val="50000"/>
                  </a:schemeClr>
                </a:solidFill>
                <a:cs typeface="B Nazanin" pitchFamily="2" charset="-78"/>
              </a:rPr>
              <a:t>PUFA </a:t>
            </a:r>
            <a:r>
              <a:rPr lang="fa-IR" sz="3200" b="1" dirty="0" smtClean="0">
                <a:solidFill>
                  <a:schemeClr val="accent4">
                    <a:lumMod val="50000"/>
                  </a:schemeClr>
                </a:solidFill>
                <a:cs typeface="B Nazanin" pitchFamily="2" charset="-78"/>
              </a:rPr>
              <a:t>در مقادير متعارف و توصيه شده، تاثير کاهنده بر ميزان کلسترول و </a:t>
            </a:r>
            <a:r>
              <a:rPr lang="fa-IR" sz="3200" b="1" dirty="0" smtClean="0">
                <a:solidFill>
                  <a:schemeClr val="accent4">
                    <a:lumMod val="50000"/>
                  </a:schemeClr>
                </a:solidFill>
                <a:cs typeface="B Nazanin" pitchFamily="2" charset="-78"/>
              </a:rPr>
              <a:t>تري گليسيريدهاي </a:t>
            </a:r>
            <a:r>
              <a:rPr lang="fa-IR" sz="3200" b="1" dirty="0" smtClean="0">
                <a:solidFill>
                  <a:schemeClr val="accent4">
                    <a:lumMod val="50000"/>
                  </a:schemeClr>
                </a:solidFill>
                <a:cs typeface="B Nazanin" pitchFamily="2" charset="-78"/>
              </a:rPr>
              <a:t>خون </a:t>
            </a:r>
            <a:r>
              <a:rPr lang="fa-IR" sz="3200" b="1" dirty="0" smtClean="0">
                <a:solidFill>
                  <a:schemeClr val="accent4">
                    <a:lumMod val="50000"/>
                  </a:schemeClr>
                </a:solidFill>
                <a:cs typeface="B Nazanin" pitchFamily="2" charset="-78"/>
              </a:rPr>
              <a:t>دارد.ماهيهاي </a:t>
            </a:r>
            <a:r>
              <a:rPr lang="fa-IR" sz="3200" b="1" dirty="0" smtClean="0">
                <a:solidFill>
                  <a:schemeClr val="accent4">
                    <a:lumMod val="50000"/>
                  </a:schemeClr>
                </a:solidFill>
                <a:cs typeface="B Nazanin" pitchFamily="2" charset="-78"/>
              </a:rPr>
              <a:t>چرب منبع غني اسيد چرب امگا3 است</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274638"/>
            <a:ext cx="9144000" cy="1143000"/>
          </a:xfrm>
        </p:spPr>
        <p:txBody>
          <a:bodyPr/>
          <a:lstStyle/>
          <a:p>
            <a:pPr algn="r"/>
            <a:r>
              <a:rPr lang="fa-IR"/>
              <a:t>چربی های امگا 3 و امگا 6 :</a:t>
            </a:r>
            <a:endParaRPr lang="en-US"/>
          </a:p>
        </p:txBody>
      </p:sp>
      <p:sp>
        <p:nvSpPr>
          <p:cNvPr id="27651" name="Rectangle 3"/>
          <p:cNvSpPr>
            <a:spLocks noGrp="1" noChangeArrowheads="1"/>
          </p:cNvSpPr>
          <p:nvPr>
            <p:ph type="body" idx="1"/>
          </p:nvPr>
        </p:nvSpPr>
        <p:spPr>
          <a:xfrm>
            <a:off x="0" y="1600200"/>
            <a:ext cx="9144000" cy="4525963"/>
          </a:xfrm>
          <a:solidFill>
            <a:schemeClr val="bg1"/>
          </a:solidFill>
        </p:spPr>
        <p:txBody>
          <a:bodyPr/>
          <a:lstStyle/>
          <a:p>
            <a:pPr algn="r" rtl="1"/>
            <a:r>
              <a:rPr lang="fa-IR" b="1" dirty="0" smtClean="0">
                <a:solidFill>
                  <a:schemeClr val="accent4">
                    <a:lumMod val="50000"/>
                  </a:schemeClr>
                </a:solidFill>
                <a:cs typeface="B Nazanin" pitchFamily="2" charset="-78"/>
              </a:rPr>
              <a:t>منابع </a:t>
            </a:r>
            <a:r>
              <a:rPr lang="fa-IR" b="1" dirty="0">
                <a:solidFill>
                  <a:schemeClr val="accent4">
                    <a:lumMod val="50000"/>
                  </a:schemeClr>
                </a:solidFill>
                <a:cs typeface="B Nazanin" pitchFamily="2" charset="-78"/>
              </a:rPr>
              <a:t>اسيد هاي چرب امگا 3 : ماهي هاي چرب مثل شاه ماهی و ساردین و قزل آ لای </a:t>
            </a:r>
            <a:r>
              <a:rPr lang="fa-IR" b="1" dirty="0" smtClean="0">
                <a:solidFill>
                  <a:schemeClr val="accent4">
                    <a:lumMod val="50000"/>
                  </a:schemeClr>
                </a:solidFill>
                <a:cs typeface="B Nazanin" pitchFamily="2" charset="-78"/>
              </a:rPr>
              <a:t>دریایی ، روغن زیتون ، روغن کلزا یا کائولا، روغن بادام زمینی ، روغن کنجد ، روغن نارگیل</a:t>
            </a:r>
            <a:endParaRPr lang="fa-IR" b="1" dirty="0">
              <a:solidFill>
                <a:schemeClr val="accent4">
                  <a:lumMod val="50000"/>
                </a:schemeClr>
              </a:solidFill>
              <a:cs typeface="B Nazanin" pitchFamily="2" charset="-78"/>
            </a:endParaRPr>
          </a:p>
          <a:p>
            <a:pPr algn="r" rtl="1"/>
            <a:endParaRPr lang="fa-IR" b="1" dirty="0">
              <a:solidFill>
                <a:schemeClr val="accent4">
                  <a:lumMod val="50000"/>
                </a:schemeClr>
              </a:solidFill>
              <a:cs typeface="B Nazanin" pitchFamily="2" charset="-78"/>
            </a:endParaRPr>
          </a:p>
          <a:p>
            <a:pPr algn="r" rtl="1"/>
            <a:r>
              <a:rPr lang="fa-IR" b="1" dirty="0">
                <a:solidFill>
                  <a:schemeClr val="accent4">
                    <a:lumMod val="50000"/>
                  </a:schemeClr>
                </a:solidFill>
                <a:cs typeface="B Nazanin" pitchFamily="2" charset="-78"/>
              </a:rPr>
              <a:t>منابع اسيد هاي چرب امگا 6 : </a:t>
            </a:r>
            <a:endParaRPr lang="fa-IR" b="1" dirty="0" smtClean="0">
              <a:solidFill>
                <a:schemeClr val="accent4">
                  <a:lumMod val="50000"/>
                </a:schemeClr>
              </a:solidFill>
              <a:cs typeface="B Nazanin" pitchFamily="2" charset="-78"/>
            </a:endParaRPr>
          </a:p>
          <a:p>
            <a:pPr algn="r" rtl="1"/>
            <a:r>
              <a:rPr lang="fa-IR" b="1" dirty="0" smtClean="0">
                <a:solidFill>
                  <a:schemeClr val="accent4">
                    <a:lumMod val="50000"/>
                  </a:schemeClr>
                </a:solidFill>
                <a:cs typeface="B Nazanin" pitchFamily="2" charset="-78"/>
              </a:rPr>
              <a:t>اسیدهای چرب امگا6 به میزان زیادی در روغن های گلرنگ ، آفتابگردان ، روغن ذرت ، روغن </a:t>
            </a:r>
            <a:r>
              <a:rPr lang="fa-IR" b="1" dirty="0" smtClean="0">
                <a:solidFill>
                  <a:schemeClr val="accent4">
                    <a:lumMod val="50000"/>
                  </a:schemeClr>
                </a:solidFill>
                <a:cs typeface="B Nazanin" pitchFamily="2" charset="-78"/>
              </a:rPr>
              <a:t>سویا </a:t>
            </a:r>
            <a:r>
              <a:rPr lang="fa-IR" b="1" dirty="0" smtClean="0">
                <a:solidFill>
                  <a:schemeClr val="accent4">
                    <a:lumMod val="50000"/>
                  </a:schemeClr>
                </a:solidFill>
                <a:cs typeface="B Nazanin" pitchFamily="2" charset="-78"/>
              </a:rPr>
              <a:t>و کنجد وجود </a:t>
            </a:r>
            <a:r>
              <a:rPr lang="fa-IR" b="1" dirty="0" smtClean="0">
                <a:solidFill>
                  <a:schemeClr val="accent4">
                    <a:lumMod val="50000"/>
                  </a:schemeClr>
                </a:solidFill>
                <a:cs typeface="B Nazanin" pitchFamily="2" charset="-78"/>
              </a:rPr>
              <a:t>دارد.</a:t>
            </a:r>
            <a:endParaRPr lang="en-US" b="1" dirty="0">
              <a:solidFill>
                <a:schemeClr val="accent4">
                  <a:lumMod val="50000"/>
                </a:schemeClr>
              </a:solidFill>
              <a:cs typeface="B Nazanin" pitchFamily="2" charset="-78"/>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285860"/>
            <a:ext cx="8001056" cy="4616648"/>
          </a:xfrm>
          <a:prstGeom prst="rect">
            <a:avLst/>
          </a:prstGeom>
        </p:spPr>
        <p:txBody>
          <a:bodyPr wrap="square">
            <a:spAutoFit/>
          </a:bodyPr>
          <a:lstStyle/>
          <a:p>
            <a:pPr algn="justLow" rtl="1">
              <a:lnSpc>
                <a:spcPct val="150000"/>
              </a:lnSpc>
            </a:pPr>
            <a:r>
              <a:rPr lang="fa-IR" sz="2800" b="1" cap="all" dirty="0" smtClean="0">
                <a:solidFill>
                  <a:schemeClr val="accent4">
                    <a:lumMod val="50000"/>
                  </a:schemeClr>
                </a:solidFill>
                <a:cs typeface="B Nazanin" pitchFamily="2" charset="-78"/>
              </a:rPr>
              <a:t>موضوع چربیها و روغن ها يکي از مهمترين زمينه هاي مورد </a:t>
            </a:r>
            <a:r>
              <a:rPr lang="ar-SA" sz="2800" b="1" cap="all" dirty="0" smtClean="0">
                <a:solidFill>
                  <a:schemeClr val="accent4">
                    <a:lumMod val="50000"/>
                  </a:schemeClr>
                </a:solidFill>
                <a:cs typeface="B Nazanin" pitchFamily="2" charset="-78"/>
              </a:rPr>
              <a:t>بررسي در علم تغذيه است.فوايد و خطرات ناشي از مصرف چربي هاي خوراکي همواره در منابع علمي و رسانه هاي جمعي مطرح مي</a:t>
            </a:r>
            <a:r>
              <a:rPr lang="fa-IR" sz="2800" b="1" cap="all" dirty="0" smtClean="0">
                <a:solidFill>
                  <a:schemeClr val="accent4">
                    <a:lumMod val="50000"/>
                  </a:schemeClr>
                </a:solidFill>
                <a:cs typeface="B Nazanin" pitchFamily="2" charset="-78"/>
              </a:rPr>
              <a:t>ش</a:t>
            </a:r>
            <a:r>
              <a:rPr lang="ar-SA" sz="2800" b="1" cap="all" dirty="0" smtClean="0">
                <a:solidFill>
                  <a:schemeClr val="accent4">
                    <a:lumMod val="50000"/>
                  </a:schemeClr>
                </a:solidFill>
                <a:cs typeface="B Nazanin" pitchFamily="2" charset="-78"/>
              </a:rPr>
              <a:t>ود.</a:t>
            </a:r>
          </a:p>
          <a:p>
            <a:pPr algn="justLow" rtl="1">
              <a:lnSpc>
                <a:spcPct val="150000"/>
              </a:lnSpc>
            </a:pPr>
            <a:r>
              <a:rPr lang="ar-SA" sz="2800" b="1" cap="all" dirty="0" smtClean="0">
                <a:solidFill>
                  <a:schemeClr val="accent4">
                    <a:lumMod val="50000"/>
                  </a:schemeClr>
                </a:solidFill>
                <a:cs typeface="B Nazanin" pitchFamily="2" charset="-78"/>
              </a:rPr>
              <a:t>اهميت اين گروه از مواد غذايي به</a:t>
            </a:r>
            <a:r>
              <a:rPr lang="fa-IR" sz="2800" b="1" cap="all" dirty="0" smtClean="0">
                <a:solidFill>
                  <a:schemeClr val="accent4">
                    <a:lumMod val="50000"/>
                  </a:schemeClr>
                </a:solidFill>
                <a:cs typeface="B Nazanin" pitchFamily="2" charset="-78"/>
              </a:rPr>
              <a:t> </a:t>
            </a:r>
            <a:r>
              <a:rPr lang="ar-SA" sz="2800" b="1" cap="all" dirty="0" smtClean="0">
                <a:solidFill>
                  <a:schemeClr val="accent4">
                    <a:lumMod val="50000"/>
                  </a:schemeClr>
                </a:solidFill>
                <a:cs typeface="B Nazanin" pitchFamily="2" charset="-78"/>
              </a:rPr>
              <a:t>گونه اي است که نه تنها از ديدگاه سلامت بلکه از جنبه</a:t>
            </a:r>
            <a:r>
              <a:rPr lang="fa-IR" sz="2800" b="1" cap="all" dirty="0" smtClean="0">
                <a:solidFill>
                  <a:schemeClr val="accent4">
                    <a:lumMod val="50000"/>
                  </a:schemeClr>
                </a:solidFill>
                <a:cs typeface="B Nazanin" pitchFamily="2" charset="-78"/>
              </a:rPr>
              <a:t> </a:t>
            </a:r>
            <a:r>
              <a:rPr lang="ar-SA" sz="2800" b="1" cap="all" dirty="0" smtClean="0">
                <a:solidFill>
                  <a:schemeClr val="accent4">
                    <a:lumMod val="50000"/>
                  </a:schemeClr>
                </a:solidFill>
                <a:cs typeface="B Nazanin" pitchFamily="2" charset="-78"/>
              </a:rPr>
              <a:t>هاي تجارت جهاني نيز اهميت فوق</a:t>
            </a:r>
            <a:r>
              <a:rPr lang="fa-IR" sz="2800" b="1" cap="all" dirty="0" smtClean="0">
                <a:solidFill>
                  <a:schemeClr val="accent4">
                    <a:lumMod val="50000"/>
                  </a:schemeClr>
                </a:solidFill>
                <a:cs typeface="B Nazanin" pitchFamily="2" charset="-78"/>
              </a:rPr>
              <a:t> </a:t>
            </a:r>
            <a:r>
              <a:rPr lang="ar-SA" sz="2800" b="1" cap="all" dirty="0" smtClean="0">
                <a:solidFill>
                  <a:schemeClr val="accent4">
                    <a:lumMod val="50000"/>
                  </a:schemeClr>
                </a:solidFill>
                <a:cs typeface="B Nazanin" pitchFamily="2" charset="-78"/>
              </a:rPr>
              <a:t>العاده</a:t>
            </a:r>
            <a:r>
              <a:rPr lang="fa-IR" sz="2800" b="1" cap="all" dirty="0" smtClean="0">
                <a:solidFill>
                  <a:schemeClr val="accent4">
                    <a:lumMod val="50000"/>
                  </a:schemeClr>
                </a:solidFill>
                <a:cs typeface="B Nazanin" pitchFamily="2" charset="-78"/>
              </a:rPr>
              <a:t> </a:t>
            </a:r>
            <a:r>
              <a:rPr lang="ar-SA" sz="2800" b="1" cap="all" dirty="0" smtClean="0">
                <a:solidFill>
                  <a:schemeClr val="accent4">
                    <a:lumMod val="50000"/>
                  </a:schemeClr>
                </a:solidFill>
                <a:cs typeface="B Nazanin" pitchFamily="2" charset="-78"/>
              </a:rPr>
              <a:t>اي</a:t>
            </a:r>
            <a:r>
              <a:rPr lang="fa-IR" sz="2800" b="1" cap="all" dirty="0" smtClean="0">
                <a:solidFill>
                  <a:schemeClr val="accent4">
                    <a:lumMod val="50000"/>
                  </a:schemeClr>
                </a:solidFill>
                <a:cs typeface="B Nazanin" pitchFamily="2" charset="-78"/>
              </a:rPr>
              <a:t> دارند .</a:t>
            </a:r>
            <a:endParaRPr lang="ar-SA" sz="2800" b="1" cap="all"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643050"/>
            <a:ext cx="9144000" cy="3785652"/>
          </a:xfrm>
          <a:prstGeom prst="rect">
            <a:avLst/>
          </a:prstGeom>
          <a:solidFill>
            <a:schemeClr val="bg1"/>
          </a:solidFill>
        </p:spPr>
        <p:txBody>
          <a:bodyPr wrap="square">
            <a:spAutoFit/>
          </a:bodyPr>
          <a:lstStyle/>
          <a:p>
            <a:pPr algn="just" rtl="1">
              <a:buFont typeface="Wingdings" pitchFamily="2" charset="2"/>
              <a:buNone/>
            </a:pPr>
            <a:r>
              <a:rPr lang="fa-IR" sz="4800" dirty="0" smtClean="0"/>
              <a:t>چربیها ی امگا -6 هر چند باعث کاهش سطح کلسترول بد میشود  چون در کنار آن کلسترول خوب را نیز کاهش میدهد باید از زیاده روی از مصرف مکمل و منابع غذایی آن خودداری کرد </a:t>
            </a:r>
            <a:endParaRPr lang="en-US" sz="4800" dirty="0"/>
          </a:p>
        </p:txBody>
      </p:sp>
      <p:sp>
        <p:nvSpPr>
          <p:cNvPr id="11" name="Rectangle 10"/>
          <p:cNvSpPr/>
          <p:nvPr/>
        </p:nvSpPr>
        <p:spPr>
          <a:xfrm>
            <a:off x="6143636" y="285728"/>
            <a:ext cx="2059061" cy="1107996"/>
          </a:xfrm>
          <a:prstGeom prst="rect">
            <a:avLst/>
          </a:prstGeom>
        </p:spPr>
        <p:txBody>
          <a:bodyPr wrap="square">
            <a:spAutoFit/>
          </a:bodyPr>
          <a:lstStyle/>
          <a:p>
            <a:r>
              <a:rPr lang="fa-IR" sz="6600" b="1" dirty="0" smtClean="0"/>
              <a:t> نکته </a:t>
            </a:r>
            <a:endParaRPr lang="en-US" sz="6600" b="1"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t>د) اسيدهاي چرب ترانس </a:t>
            </a:r>
            <a:endParaRPr lang="fa-IR" dirty="0"/>
          </a:p>
        </p:txBody>
      </p:sp>
      <p:sp>
        <p:nvSpPr>
          <p:cNvPr id="3" name="Content Placeholder 2"/>
          <p:cNvSpPr>
            <a:spLocks noGrp="1"/>
          </p:cNvSpPr>
          <p:nvPr>
            <p:ph idx="1"/>
          </p:nvPr>
        </p:nvSpPr>
        <p:spPr/>
        <p:txBody>
          <a:bodyPr>
            <a:noAutofit/>
          </a:bodyPr>
          <a:lstStyle/>
          <a:p>
            <a:pPr algn="just" rtl="1"/>
            <a:r>
              <a:rPr lang="fa-IR" sz="2800" b="1" dirty="0" smtClean="0">
                <a:solidFill>
                  <a:schemeClr val="accent4">
                    <a:lumMod val="50000"/>
                  </a:schemeClr>
                </a:solidFill>
                <a:cs typeface="B Nazanin" pitchFamily="2" charset="-78"/>
              </a:rPr>
              <a:t>اسيدهاي </a:t>
            </a:r>
            <a:r>
              <a:rPr lang="fa-IR" sz="2800" b="1" dirty="0" smtClean="0">
                <a:solidFill>
                  <a:schemeClr val="accent4">
                    <a:lumMod val="50000"/>
                  </a:schemeClr>
                </a:solidFill>
                <a:cs typeface="B Nazanin" pitchFamily="2" charset="-78"/>
              </a:rPr>
              <a:t>چرب ترانس در اثر هيدروژناسيون </a:t>
            </a:r>
            <a:r>
              <a:rPr lang="fa-IR" sz="2800" b="1" dirty="0" smtClean="0">
                <a:solidFill>
                  <a:schemeClr val="accent4">
                    <a:lumMod val="50000"/>
                  </a:schemeClr>
                </a:solidFill>
                <a:cs typeface="B Nazanin" pitchFamily="2" charset="-78"/>
              </a:rPr>
              <a:t>روغنهاي </a:t>
            </a:r>
            <a:r>
              <a:rPr lang="fa-IR" sz="2800" b="1" dirty="0" smtClean="0">
                <a:solidFill>
                  <a:schemeClr val="accent4">
                    <a:lumMod val="50000"/>
                  </a:schemeClr>
                </a:solidFill>
                <a:cs typeface="B Nazanin" pitchFamily="2" charset="-78"/>
              </a:rPr>
              <a:t>مايع و تبديل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به </a:t>
            </a:r>
            <a:r>
              <a:rPr lang="fa-IR" sz="2800" b="1" dirty="0" smtClean="0">
                <a:solidFill>
                  <a:schemeClr val="accent4">
                    <a:lumMod val="50000"/>
                  </a:schemeClr>
                </a:solidFill>
                <a:cs typeface="B Nazanin" pitchFamily="2" charset="-78"/>
              </a:rPr>
              <a:t>روغنهاي </a:t>
            </a:r>
            <a:r>
              <a:rPr lang="fa-IR" sz="2800" b="1" dirty="0" smtClean="0">
                <a:solidFill>
                  <a:schemeClr val="accent4">
                    <a:lumMod val="50000"/>
                  </a:schemeClr>
                </a:solidFill>
                <a:cs typeface="B Nazanin" pitchFamily="2" charset="-78"/>
              </a:rPr>
              <a:t>جامد توليد </a:t>
            </a:r>
            <a:r>
              <a:rPr lang="fa-IR" sz="2800" b="1" dirty="0" smtClean="0">
                <a:solidFill>
                  <a:schemeClr val="accent4">
                    <a:lumMod val="50000"/>
                  </a:schemeClr>
                </a:solidFill>
                <a:cs typeface="B Nazanin" pitchFamily="2" charset="-78"/>
              </a:rPr>
              <a:t>ميشوند.اين </a:t>
            </a:r>
            <a:r>
              <a:rPr lang="fa-IR" sz="2800" b="1" dirty="0" smtClean="0">
                <a:solidFill>
                  <a:schemeClr val="accent4">
                    <a:lumMod val="50000"/>
                  </a:schemeClr>
                </a:solidFill>
                <a:cs typeface="B Nazanin" pitchFamily="2" charset="-78"/>
              </a:rPr>
              <a:t>اسيدهاي چرب اثرات بسيار نامطلوبي در بدن برجا </a:t>
            </a:r>
            <a:r>
              <a:rPr lang="fa-IR" sz="2800" b="1" dirty="0" smtClean="0">
                <a:solidFill>
                  <a:schemeClr val="accent4">
                    <a:lumMod val="50000"/>
                  </a:schemeClr>
                </a:solidFill>
                <a:cs typeface="B Nazanin" pitchFamily="2" charset="-78"/>
              </a:rPr>
              <a:t>ميگذارند</a:t>
            </a:r>
            <a:r>
              <a:rPr lang="fa-IR" sz="2800" b="1" dirty="0" smtClean="0">
                <a:solidFill>
                  <a:schemeClr val="accent4">
                    <a:lumMod val="50000"/>
                  </a:schemeClr>
                </a:solidFill>
                <a:cs typeface="B Nazanin" pitchFamily="2" charset="-78"/>
              </a:rPr>
              <a:t>، از جمله </a:t>
            </a:r>
            <a:r>
              <a:rPr lang="fa-IR" sz="2800" b="1" dirty="0" smtClean="0">
                <a:solidFill>
                  <a:schemeClr val="accent4">
                    <a:lumMod val="50000"/>
                  </a:schemeClr>
                </a:solidFill>
                <a:cs typeface="B Nazanin" pitchFamily="2" charset="-78"/>
              </a:rPr>
              <a:t>:</a:t>
            </a:r>
          </a:p>
          <a:p>
            <a:pPr algn="just" rtl="1"/>
            <a:endParaRPr lang="fa-IR" sz="2800" b="1" dirty="0" smtClean="0">
              <a:solidFill>
                <a:schemeClr val="accent4">
                  <a:lumMod val="50000"/>
                </a:schemeClr>
              </a:solidFill>
              <a:cs typeface="B Nazanin" pitchFamily="2" charset="-78"/>
            </a:endParaRPr>
          </a:p>
          <a:p>
            <a:pPr algn="r" rtl="1">
              <a:buNone/>
            </a:pPr>
            <a:r>
              <a:rPr lang="fa-IR" sz="2800" b="1" dirty="0" smtClean="0">
                <a:solidFill>
                  <a:schemeClr val="accent4">
                    <a:lumMod val="50000"/>
                  </a:schemeClr>
                </a:solidFill>
                <a:cs typeface="B Nazanin" pitchFamily="2" charset="-78"/>
              </a:rPr>
              <a:t>1 </a:t>
            </a:r>
            <a:r>
              <a:rPr lang="fa-IR" sz="2800" b="1" dirty="0" smtClean="0">
                <a:solidFill>
                  <a:schemeClr val="accent4">
                    <a:lumMod val="50000"/>
                  </a:schemeClr>
                </a:solidFill>
                <a:cs typeface="B Nazanin" pitchFamily="2" charset="-78"/>
              </a:rPr>
              <a:t>)</a:t>
            </a:r>
            <a:r>
              <a:rPr lang="fa-IR" sz="2800" b="1" dirty="0" smtClean="0">
                <a:solidFill>
                  <a:schemeClr val="accent4">
                    <a:lumMod val="50000"/>
                  </a:schemeClr>
                </a:solidFill>
                <a:cs typeface="B Nazanin" pitchFamily="2" charset="-78"/>
              </a:rPr>
              <a:t>   افزايش ميزان </a:t>
            </a:r>
            <a:r>
              <a:rPr lang="en-US" sz="2800" b="1" dirty="0" smtClean="0">
                <a:solidFill>
                  <a:schemeClr val="accent4">
                    <a:lumMod val="50000"/>
                  </a:schemeClr>
                </a:solidFill>
                <a:cs typeface="B Nazanin" pitchFamily="2" charset="-78"/>
              </a:rPr>
              <a:t>LDL </a:t>
            </a:r>
            <a:r>
              <a:rPr lang="fa-IR" sz="2800" b="1" dirty="0" smtClean="0">
                <a:solidFill>
                  <a:schemeClr val="accent4">
                    <a:lumMod val="50000"/>
                  </a:schemeClr>
                </a:solidFill>
                <a:cs typeface="B Nazanin" pitchFamily="2" charset="-78"/>
              </a:rPr>
              <a:t>و کاهش </a:t>
            </a:r>
            <a:r>
              <a:rPr lang="fa-IR" sz="2800" b="1" dirty="0" smtClean="0">
                <a:solidFill>
                  <a:schemeClr val="accent4">
                    <a:lumMod val="50000"/>
                  </a:schemeClr>
                </a:solidFill>
                <a:cs typeface="B Nazanin" pitchFamily="2" charset="-78"/>
              </a:rPr>
              <a:t>همزمان </a:t>
            </a:r>
            <a:r>
              <a:rPr lang="fa-IR" sz="2800" b="1" dirty="0" smtClean="0">
                <a:solidFill>
                  <a:schemeClr val="accent4">
                    <a:lumMod val="50000"/>
                  </a:schemeClr>
                </a:solidFill>
                <a:cs typeface="B Nazanin" pitchFamily="2" charset="-78"/>
              </a:rPr>
              <a:t>ميزان </a:t>
            </a:r>
            <a:r>
              <a:rPr lang="en-US" sz="2800" b="1" dirty="0" smtClean="0">
                <a:solidFill>
                  <a:schemeClr val="accent4">
                    <a:lumMod val="50000"/>
                  </a:schemeClr>
                </a:solidFill>
                <a:cs typeface="B Nazanin" pitchFamily="2" charset="-78"/>
              </a:rPr>
              <a:t>HDL</a:t>
            </a:r>
            <a:endParaRPr lang="fa-IR" sz="2800" b="1" dirty="0" smtClean="0">
              <a:solidFill>
                <a:schemeClr val="accent4">
                  <a:lumMod val="50000"/>
                </a:schemeClr>
              </a:solidFill>
              <a:cs typeface="B Nazanin" pitchFamily="2" charset="-78"/>
            </a:endParaRPr>
          </a:p>
          <a:p>
            <a:pPr algn="r" rtl="1">
              <a:buNone/>
            </a:pPr>
            <a:endParaRPr lang="fa-IR" sz="2800" b="1" dirty="0" smtClean="0">
              <a:solidFill>
                <a:schemeClr val="accent4">
                  <a:lumMod val="50000"/>
                </a:schemeClr>
              </a:solidFill>
              <a:cs typeface="B Nazanin" pitchFamily="2" charset="-78"/>
            </a:endParaRPr>
          </a:p>
          <a:p>
            <a:pPr algn="just" rtl="1">
              <a:buNone/>
            </a:pPr>
            <a:r>
              <a:rPr lang="fa-IR" sz="2800" b="1" dirty="0" smtClean="0">
                <a:solidFill>
                  <a:schemeClr val="accent4">
                    <a:lumMod val="50000"/>
                  </a:schemeClr>
                </a:solidFill>
                <a:cs typeface="B Nazanin" pitchFamily="2" charset="-78"/>
              </a:rPr>
              <a:t> 2)  </a:t>
            </a:r>
            <a:r>
              <a:rPr lang="fa-IR" sz="2800" b="1" dirty="0" smtClean="0">
                <a:solidFill>
                  <a:schemeClr val="accent4">
                    <a:lumMod val="50000"/>
                  </a:schemeClr>
                </a:solidFill>
                <a:cs typeface="B Nazanin" pitchFamily="2" charset="-78"/>
              </a:rPr>
              <a:t>آسيب </a:t>
            </a:r>
            <a:r>
              <a:rPr lang="fa-IR" sz="2800" b="1" dirty="0" smtClean="0">
                <a:solidFill>
                  <a:schemeClr val="accent4">
                    <a:lumMod val="50000"/>
                  </a:schemeClr>
                </a:solidFill>
                <a:cs typeface="B Nazanin" pitchFamily="2" charset="-78"/>
              </a:rPr>
              <a:t>به </a:t>
            </a:r>
            <a:r>
              <a:rPr lang="fa-IR" sz="2800" b="1" dirty="0" smtClean="0">
                <a:solidFill>
                  <a:schemeClr val="accent4">
                    <a:lumMod val="50000"/>
                  </a:schemeClr>
                </a:solidFill>
                <a:cs typeface="B Nazanin" pitchFamily="2" charset="-78"/>
              </a:rPr>
              <a:t>آنزيمها </a:t>
            </a:r>
            <a:r>
              <a:rPr lang="fa-IR" sz="2800" b="1" dirty="0" smtClean="0">
                <a:solidFill>
                  <a:schemeClr val="accent4">
                    <a:lumMod val="50000"/>
                  </a:schemeClr>
                </a:solidFill>
                <a:cs typeface="B Nazanin" pitchFamily="2" charset="-78"/>
              </a:rPr>
              <a:t>و مهار عملکرد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و محدود کردن قابليت </a:t>
            </a:r>
            <a:r>
              <a:rPr lang="fa-IR" sz="2800" b="1" dirty="0" smtClean="0">
                <a:solidFill>
                  <a:schemeClr val="accent4">
                    <a:lumMod val="50000"/>
                  </a:schemeClr>
                </a:solidFill>
                <a:cs typeface="B Nazanin" pitchFamily="2" charset="-78"/>
              </a:rPr>
              <a:t>   دسترسي </a:t>
            </a:r>
            <a:r>
              <a:rPr lang="fa-IR" sz="2800" b="1" dirty="0" smtClean="0">
                <a:solidFill>
                  <a:schemeClr val="accent4">
                    <a:lumMod val="50000"/>
                  </a:schemeClr>
                </a:solidFill>
                <a:cs typeface="B Nazanin" pitchFamily="2" charset="-78"/>
              </a:rPr>
              <a:t>اسيدهاي چرب براي تشکيل </a:t>
            </a:r>
            <a:r>
              <a:rPr lang="fa-IR" sz="2800" b="1" dirty="0" smtClean="0">
                <a:solidFill>
                  <a:schemeClr val="accent4">
                    <a:lumMod val="50000"/>
                  </a:schemeClr>
                </a:solidFill>
                <a:cs typeface="B Nazanin" pitchFamily="2" charset="-78"/>
              </a:rPr>
              <a:t>پروستاگلاندين ها </a:t>
            </a:r>
            <a:r>
              <a:rPr lang="fa-IR" sz="2800" b="1" dirty="0" smtClean="0">
                <a:solidFill>
                  <a:schemeClr val="accent4">
                    <a:lumMod val="50000"/>
                  </a:schemeClr>
                </a:solidFill>
                <a:cs typeface="B Nazanin" pitchFamily="2" charset="-78"/>
              </a:rPr>
              <a:t>و </a:t>
            </a:r>
            <a:r>
              <a:rPr lang="fa-IR" sz="2800" b="1" dirty="0" smtClean="0">
                <a:solidFill>
                  <a:schemeClr val="accent4">
                    <a:lumMod val="50000"/>
                  </a:schemeClr>
                </a:solidFill>
                <a:cs typeface="B Nazanin" pitchFamily="2" charset="-78"/>
              </a:rPr>
              <a:t>هورمون هاي </a:t>
            </a:r>
            <a:r>
              <a:rPr lang="fa-IR" sz="2800" b="1" dirty="0" smtClean="0">
                <a:solidFill>
                  <a:schemeClr val="accent4">
                    <a:lumMod val="50000"/>
                  </a:schemeClr>
                </a:solidFill>
                <a:cs typeface="B Nazanin" pitchFamily="2" charset="-78"/>
              </a:rPr>
              <a:t>ضروري</a:t>
            </a:r>
          </a:p>
          <a:p>
            <a:pPr algn="r">
              <a:buNone/>
            </a:pP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57430"/>
            <a:ext cx="8729634" cy="1143000"/>
          </a:xfrm>
        </p:spPr>
        <p:txBody>
          <a:bodyPr>
            <a:noAutofit/>
          </a:bodyPr>
          <a:lstStyle/>
          <a:p>
            <a:pPr algn="r"/>
            <a:r>
              <a:rPr lang="fa-IR" sz="3200" b="1" dirty="0" smtClean="0">
                <a:solidFill>
                  <a:schemeClr val="accent4">
                    <a:lumMod val="50000"/>
                  </a:schemeClr>
                </a:solidFill>
                <a:cs typeface="B Nazanin" pitchFamily="2" charset="-78"/>
              </a:rPr>
              <a:t>3)   کاهش انسجام و يکپارچگي غشاي سلولي و در نتيجه سهولت تخريب ديواره هاي سلولي توسط ترکيبات بالقوه </a:t>
            </a:r>
            <a:r>
              <a:rPr lang="fa-IR" sz="3200" b="1" dirty="0" smtClean="0">
                <a:solidFill>
                  <a:schemeClr val="accent4">
                    <a:lumMod val="50000"/>
                  </a:schemeClr>
                </a:solidFill>
                <a:cs typeface="B Nazanin" pitchFamily="2" charset="-78"/>
              </a:rPr>
              <a:t>سرطانزا</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4)   تجمع اين ترکيبات در بافت چربي، در ايجاد سرطان </a:t>
            </a:r>
            <a:r>
              <a:rPr lang="fa-IR" sz="3200" b="1" dirty="0" smtClean="0">
                <a:solidFill>
                  <a:schemeClr val="accent4">
                    <a:lumMod val="50000"/>
                  </a:schemeClr>
                </a:solidFill>
                <a:cs typeface="B Nazanin" pitchFamily="2" charset="-78"/>
              </a:rPr>
              <a:t>پستان </a:t>
            </a:r>
            <a:r>
              <a:rPr lang="fa-IR" sz="3200" b="1" dirty="0" smtClean="0">
                <a:solidFill>
                  <a:schemeClr val="accent4">
                    <a:lumMod val="50000"/>
                  </a:schemeClr>
                </a:solidFill>
                <a:cs typeface="B Nazanin" pitchFamily="2" charset="-78"/>
              </a:rPr>
              <a:t>موثر است</a:t>
            </a:r>
            <a:r>
              <a:rPr lang="fa-IR" sz="3200" b="1" dirty="0" smtClean="0">
                <a:solidFill>
                  <a:schemeClr val="accent4">
                    <a:lumMod val="50000"/>
                  </a:schemeClr>
                </a:solidFill>
                <a:cs typeface="B Nazanin" pitchFamily="2" charset="-78"/>
              </a:rPr>
              <a:t>.</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
            </a:r>
            <a:br>
              <a:rPr lang="fa-IR" sz="3200" b="1" dirty="0" smtClean="0">
                <a:solidFill>
                  <a:schemeClr val="accent4">
                    <a:lumMod val="50000"/>
                  </a:schemeClr>
                </a:solidFill>
                <a:cs typeface="B Nazanin" pitchFamily="2" charset="-78"/>
              </a:rPr>
            </a:br>
            <a:r>
              <a:rPr lang="fa-IR" sz="3200" b="1" dirty="0" smtClean="0">
                <a:solidFill>
                  <a:schemeClr val="accent4">
                    <a:lumMod val="50000"/>
                  </a:schemeClr>
                </a:solidFill>
                <a:cs typeface="B Nazanin" pitchFamily="2" charset="-78"/>
              </a:rPr>
              <a:t>5)   اين ترکيبات در ايجاد ديابت نوع 2 و کمي </a:t>
            </a:r>
            <a:r>
              <a:rPr lang="fa-IR" sz="3200" b="1" dirty="0" smtClean="0">
                <a:solidFill>
                  <a:schemeClr val="accent4">
                    <a:lumMod val="50000"/>
                  </a:schemeClr>
                </a:solidFill>
                <a:cs typeface="B Nazanin" pitchFamily="2" charset="-78"/>
              </a:rPr>
              <a:t>وزن کودکان </a:t>
            </a:r>
            <a:r>
              <a:rPr lang="fa-IR" sz="3200" b="1" dirty="0" smtClean="0">
                <a:solidFill>
                  <a:schemeClr val="accent4">
                    <a:lumMod val="50000"/>
                  </a:schemeClr>
                </a:solidFill>
                <a:cs typeface="B Nazanin" pitchFamily="2" charset="-78"/>
              </a:rPr>
              <a:t>در زمان تولد تاثير دارند</a:t>
            </a:r>
            <a:endParaRPr lang="en-US" sz="32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57166"/>
            <a:ext cx="9144000" cy="4525963"/>
          </a:xfrm>
        </p:spPr>
        <p:txBody>
          <a:bodyPr>
            <a:noAutofit/>
          </a:bodyPr>
          <a:lstStyle/>
          <a:p>
            <a:pPr algn="just" rtl="1">
              <a:lnSpc>
                <a:spcPct val="150000"/>
              </a:lnSpc>
            </a:pPr>
            <a:r>
              <a:rPr lang="fa-IR" b="1" dirty="0" smtClean="0">
                <a:solidFill>
                  <a:schemeClr val="accent4">
                    <a:lumMod val="50000"/>
                  </a:schemeClr>
                </a:solidFill>
                <a:cs typeface="B Nazanin" pitchFamily="2" charset="-78"/>
              </a:rPr>
              <a:t>همانطور که در بالا اشاره شد، اسيدهاي چرب اشباع </a:t>
            </a:r>
            <a:r>
              <a:rPr lang="fa-IR" b="1" dirty="0" smtClean="0">
                <a:solidFill>
                  <a:schemeClr val="accent4">
                    <a:lumMod val="50000"/>
                  </a:schemeClr>
                </a:solidFill>
                <a:cs typeface="B Nazanin" pitchFamily="2" charset="-78"/>
              </a:rPr>
              <a:t>به ويژه </a:t>
            </a:r>
            <a:r>
              <a:rPr lang="fa-IR" b="1" dirty="0" smtClean="0">
                <a:solidFill>
                  <a:schemeClr val="accent4">
                    <a:lumMod val="50000"/>
                  </a:schemeClr>
                </a:solidFill>
                <a:cs typeface="B Nazanin" pitchFamily="2" charset="-78"/>
              </a:rPr>
              <a:t>اسيد مريستيک و لوريک ترکيبات بسيار مضري براي </a:t>
            </a:r>
            <a:r>
              <a:rPr lang="fa-IR" b="1" dirty="0" smtClean="0">
                <a:solidFill>
                  <a:schemeClr val="accent4">
                    <a:lumMod val="50000"/>
                  </a:schemeClr>
                </a:solidFill>
                <a:cs typeface="B Nazanin" pitchFamily="2" charset="-78"/>
              </a:rPr>
              <a:t>سلامتي اند.درتوصيف </a:t>
            </a:r>
            <a:r>
              <a:rPr lang="fa-IR" b="1" dirty="0" smtClean="0">
                <a:solidFill>
                  <a:schemeClr val="accent4">
                    <a:lumMod val="50000"/>
                  </a:schemeClr>
                </a:solidFill>
                <a:cs typeface="B Nazanin" pitchFamily="2" charset="-78"/>
              </a:rPr>
              <a:t>سميت </a:t>
            </a:r>
            <a:r>
              <a:rPr lang="fa-IR" b="1" dirty="0" smtClean="0">
                <a:solidFill>
                  <a:schemeClr val="accent4">
                    <a:lumMod val="50000"/>
                  </a:schemeClr>
                </a:solidFill>
                <a:cs typeface="B Nazanin" pitchFamily="2" charset="-78"/>
              </a:rPr>
              <a:t>چربي هاي </a:t>
            </a:r>
            <a:r>
              <a:rPr lang="fa-IR" b="1" dirty="0" smtClean="0">
                <a:solidFill>
                  <a:schemeClr val="accent4">
                    <a:lumMod val="50000"/>
                  </a:schemeClr>
                </a:solidFill>
                <a:cs typeface="B Nazanin" pitchFamily="2" charset="-78"/>
              </a:rPr>
              <a:t>ترانس کافيست عنوان شود طبق نتايج تحقيقات علمي، مضرات </a:t>
            </a:r>
            <a:r>
              <a:rPr lang="fa-IR" b="1" dirty="0" smtClean="0">
                <a:solidFill>
                  <a:schemeClr val="accent4">
                    <a:lumMod val="50000"/>
                  </a:schemeClr>
                </a:solidFill>
                <a:cs typeface="B Nazanin" pitchFamily="2" charset="-78"/>
              </a:rPr>
              <a:t>آنها</a:t>
            </a:r>
            <a:r>
              <a:rPr lang="fa-IR" b="1" dirty="0" smtClean="0">
                <a:solidFill>
                  <a:schemeClr val="accent4">
                    <a:lumMod val="50000"/>
                  </a:schemeClr>
                </a:solidFill>
                <a:cs typeface="B Nazanin" pitchFamily="2" charset="-78"/>
              </a:rPr>
              <a:t>  20برابر بيش از </a:t>
            </a:r>
            <a:r>
              <a:rPr lang="fa-IR" b="1" dirty="0" smtClean="0">
                <a:solidFill>
                  <a:schemeClr val="accent4">
                    <a:lumMod val="50000"/>
                  </a:schemeClr>
                </a:solidFill>
                <a:cs typeface="B Nazanin" pitchFamily="2" charset="-78"/>
              </a:rPr>
              <a:t>چربيهاي </a:t>
            </a:r>
            <a:r>
              <a:rPr lang="fa-IR" b="1" dirty="0" smtClean="0">
                <a:solidFill>
                  <a:schemeClr val="accent4">
                    <a:lumMod val="50000"/>
                  </a:schemeClr>
                </a:solidFill>
                <a:cs typeface="B Nazanin" pitchFamily="2" charset="-78"/>
              </a:rPr>
              <a:t>اشباع است. بنابراين از مصرف منابع محتوي </a:t>
            </a:r>
            <a:r>
              <a:rPr lang="fa-IR" b="1" dirty="0" smtClean="0">
                <a:solidFill>
                  <a:schemeClr val="accent4">
                    <a:lumMod val="50000"/>
                  </a:schemeClr>
                </a:solidFill>
                <a:cs typeface="B Nazanin" pitchFamily="2" charset="-78"/>
              </a:rPr>
              <a:t>آن هامانند روغنهاي </a:t>
            </a:r>
            <a:r>
              <a:rPr lang="fa-IR" b="1" dirty="0" smtClean="0">
                <a:solidFill>
                  <a:schemeClr val="accent4">
                    <a:lumMod val="50000"/>
                  </a:schemeClr>
                </a:solidFill>
                <a:cs typeface="B Nazanin" pitchFamily="2" charset="-78"/>
              </a:rPr>
              <a:t>گياهي هيدروژنه،  (</a:t>
            </a:r>
            <a:r>
              <a:rPr lang="fa-IR" b="1" dirty="0" smtClean="0">
                <a:solidFill>
                  <a:schemeClr val="accent4">
                    <a:lumMod val="50000"/>
                  </a:schemeClr>
                </a:solidFill>
                <a:cs typeface="B Nazanin" pitchFamily="2" charset="-78"/>
              </a:rPr>
              <a:t>روغن هاي </a:t>
            </a:r>
            <a:r>
              <a:rPr lang="fa-IR" b="1" dirty="0" smtClean="0">
                <a:solidFill>
                  <a:schemeClr val="accent4">
                    <a:lumMod val="50000"/>
                  </a:schemeClr>
                </a:solidFill>
                <a:cs typeface="B Nazanin" pitchFamily="2" charset="-78"/>
              </a:rPr>
              <a:t>قنادي)،</a:t>
            </a:r>
            <a:r>
              <a:rPr lang="fa-IR" b="1" dirty="0" smtClean="0">
                <a:solidFill>
                  <a:schemeClr val="accent4">
                    <a:lumMod val="50000"/>
                  </a:schemeClr>
                </a:solidFill>
                <a:cs typeface="B Nazanin" pitchFamily="2" charset="-78"/>
              </a:rPr>
              <a:t>مارگارين هاي </a:t>
            </a:r>
            <a:r>
              <a:rPr lang="fa-IR" b="1" dirty="0" smtClean="0">
                <a:solidFill>
                  <a:schemeClr val="accent4">
                    <a:lumMod val="50000"/>
                  </a:schemeClr>
                </a:solidFill>
                <a:cs typeface="B Nazanin" pitchFamily="2" charset="-78"/>
              </a:rPr>
              <a:t>سخت و تا حدودي </a:t>
            </a:r>
            <a:r>
              <a:rPr lang="fa-IR" b="1" dirty="0" smtClean="0">
                <a:solidFill>
                  <a:schemeClr val="accent4">
                    <a:lumMod val="50000"/>
                  </a:schemeClr>
                </a:solidFill>
                <a:cs typeface="B Nazanin" pitchFamily="2" charset="-78"/>
              </a:rPr>
              <a:t>روغن هاي </a:t>
            </a:r>
            <a:r>
              <a:rPr lang="fa-IR" b="1" dirty="0" smtClean="0">
                <a:solidFill>
                  <a:schemeClr val="accent4">
                    <a:lumMod val="50000"/>
                  </a:schemeClr>
                </a:solidFill>
                <a:cs typeface="B Nazanin" pitchFamily="2" charset="-78"/>
              </a:rPr>
              <a:t>مخصوص سرخ کردني در رژيم غذايي بايد جدا اجتناب شود. </a:t>
            </a:r>
            <a:endParaRPr lang="fa-IR"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57298"/>
            <a:ext cx="9144000" cy="2985433"/>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بايد توجه داشت که کليه فرآوردههاي غذايي حاوي اين نوع روغن ها مانند اکثر شيريني هاي قنادي و فرآورده هاي قنادي صنعتي ( کيک و کلوچه، دونات و....) و سيب زميني سرخ شده که در رستوران­ها عرضه مي شود، حاوي ايزومر ترانس هستند.</a:t>
            </a:r>
            <a:endParaRPr lang="fa-IR" sz="32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2984"/>
            <a:ext cx="9072610" cy="3724096"/>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کره </a:t>
            </a:r>
            <a:r>
              <a:rPr lang="fa-IR" sz="3200" b="1" dirty="0" smtClean="0">
                <a:solidFill>
                  <a:schemeClr val="accent4">
                    <a:lumMod val="50000"/>
                  </a:schemeClr>
                </a:solidFill>
                <a:cs typeface="B Nazanin" pitchFamily="2" charset="-78"/>
              </a:rPr>
              <a:t>حيواني حدودا 4 تا 5 درصد چربي ترانس دارد که مضرات آن به اندازه چربي ترانس موجود در </a:t>
            </a:r>
            <a:r>
              <a:rPr lang="fa-IR" sz="3200" b="1" dirty="0" smtClean="0">
                <a:solidFill>
                  <a:schemeClr val="accent4">
                    <a:lumMod val="50000"/>
                  </a:schemeClr>
                </a:solidFill>
                <a:cs typeface="B Nazanin" pitchFamily="2" charset="-78"/>
              </a:rPr>
              <a:t>روغن هاي </a:t>
            </a:r>
            <a:r>
              <a:rPr lang="fa-IR" sz="3200" b="1" dirty="0" smtClean="0">
                <a:solidFill>
                  <a:schemeClr val="accent4">
                    <a:lumMod val="50000"/>
                  </a:schemeClr>
                </a:solidFill>
                <a:cs typeface="B Nazanin" pitchFamily="2" charset="-78"/>
              </a:rPr>
              <a:t>نباتي نيست.</a:t>
            </a:r>
          </a:p>
          <a:p>
            <a:pPr algn="just" rtl="1">
              <a:lnSpc>
                <a:spcPct val="150000"/>
              </a:lnSpc>
            </a:pPr>
            <a:r>
              <a:rPr lang="fa-IR" sz="3200" b="1" dirty="0" smtClean="0">
                <a:solidFill>
                  <a:schemeClr val="accent4">
                    <a:lumMod val="50000"/>
                  </a:schemeClr>
                </a:solidFill>
                <a:cs typeface="B Nazanin" pitchFamily="2" charset="-78"/>
              </a:rPr>
              <a:t>نکته بسيار قابل توجه اين است که هر 2 درصد کاهش در انرژي دريافتي از اسيدهاي چرب ترانس منجر به کاهش 23 درصدي وقوع حملات قلبي و عروقي </a:t>
            </a:r>
            <a:r>
              <a:rPr lang="fa-IR" sz="3200" b="1" dirty="0" smtClean="0">
                <a:solidFill>
                  <a:schemeClr val="accent4">
                    <a:lumMod val="50000"/>
                  </a:schemeClr>
                </a:solidFill>
                <a:cs typeface="B Nazanin" pitchFamily="2" charset="-78"/>
              </a:rPr>
              <a:t>مي شود.</a:t>
            </a:r>
            <a:endParaRPr lang="fa-IR" sz="32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14356"/>
            <a:ext cx="9144000" cy="5262979"/>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به همين دليل متخصصان تغذيه هر اندازه از دريافت اسيدهاي چرب ترانس را مضر و حداکثر ميزان مجاز آن را 2 درصد انرژي دريافتي روزانه اعلام کرده اند. بر همين اساس </a:t>
            </a:r>
            <a:r>
              <a:rPr lang="fa-IR" sz="3200" b="1" dirty="0" smtClean="0">
                <a:solidFill>
                  <a:schemeClr val="accent4">
                    <a:lumMod val="50000"/>
                  </a:schemeClr>
                </a:solidFill>
                <a:cs typeface="B Nazanin" pitchFamily="2" charset="-78"/>
              </a:rPr>
              <a:t>بسیاری از کشورها مانند دانمارک حد </a:t>
            </a:r>
            <a:r>
              <a:rPr lang="fa-IR" sz="3200" b="1" dirty="0" smtClean="0">
                <a:solidFill>
                  <a:schemeClr val="accent4">
                    <a:lumMod val="50000"/>
                  </a:schemeClr>
                </a:solidFill>
                <a:cs typeface="B Nazanin" pitchFamily="2" charset="-78"/>
              </a:rPr>
              <a:t>مجاز ايزومر ترانس را در انواع </a:t>
            </a:r>
            <a:r>
              <a:rPr lang="fa-IR" sz="3200" b="1" dirty="0" smtClean="0">
                <a:solidFill>
                  <a:schemeClr val="accent4">
                    <a:lumMod val="50000"/>
                  </a:schemeClr>
                </a:solidFill>
                <a:cs typeface="B Nazanin" pitchFamily="2" charset="-78"/>
              </a:rPr>
              <a:t>چربيها</a:t>
            </a:r>
            <a:r>
              <a:rPr lang="fa-IR" sz="3200" b="1" dirty="0" smtClean="0">
                <a:solidFill>
                  <a:schemeClr val="accent4">
                    <a:lumMod val="50000"/>
                  </a:schemeClr>
                </a:solidFill>
                <a:cs typeface="B Nazanin" pitchFamily="2" charset="-78"/>
              </a:rPr>
              <a:t> 2درصد تعيين کرده و اين حد شديدا کنترل </a:t>
            </a:r>
            <a:r>
              <a:rPr lang="fa-IR" sz="3200" b="1" dirty="0" smtClean="0">
                <a:solidFill>
                  <a:schemeClr val="accent4">
                    <a:lumMod val="50000"/>
                  </a:schemeClr>
                </a:solidFill>
                <a:cs typeface="B Nazanin" pitchFamily="2" charset="-78"/>
              </a:rPr>
              <a:t>ميشود.در </a:t>
            </a:r>
            <a:r>
              <a:rPr lang="fa-IR" sz="3200" b="1" dirty="0" smtClean="0">
                <a:solidFill>
                  <a:schemeClr val="accent4">
                    <a:lumMod val="50000"/>
                  </a:schemeClr>
                </a:solidFill>
                <a:cs typeface="B Nazanin" pitchFamily="2" charset="-78"/>
              </a:rPr>
              <a:t>بيشتر نقاط دنيا از جمله کشور ما درج ميزان ايزومر ترانس بر روي برچسب </a:t>
            </a:r>
            <a:r>
              <a:rPr lang="fa-IR" sz="3200" b="1" dirty="0" smtClean="0">
                <a:solidFill>
                  <a:schemeClr val="accent4">
                    <a:lumMod val="50000"/>
                  </a:schemeClr>
                </a:solidFill>
                <a:cs typeface="B Nazanin" pitchFamily="2" charset="-78"/>
              </a:rPr>
              <a:t>چربيها </a:t>
            </a:r>
            <a:r>
              <a:rPr lang="fa-IR" sz="3200" b="1" dirty="0" smtClean="0">
                <a:solidFill>
                  <a:schemeClr val="accent4">
                    <a:lumMod val="50000"/>
                  </a:schemeClr>
                </a:solidFill>
                <a:cs typeface="B Nazanin" pitchFamily="2" charset="-78"/>
              </a:rPr>
              <a:t>الزامي است.</a:t>
            </a:r>
            <a:endParaRPr lang="en-US" sz="3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2500306"/>
            <a:ext cx="8415342" cy="1470025"/>
          </a:xfrm>
        </p:spPr>
        <p:txBody>
          <a:bodyPr>
            <a:noAutofit/>
          </a:bodyPr>
          <a:lstStyle/>
          <a:p>
            <a:pPr algn="r" rtl="1"/>
            <a:r>
              <a:rPr lang="fa-IR" sz="2400" dirty="0" smtClean="0">
                <a:cs typeface="B Nazanin" pitchFamily="2" charset="-78"/>
              </a:rPr>
              <a:t/>
            </a:r>
            <a:br>
              <a:rPr lang="fa-IR" sz="2400" dirty="0" smtClean="0">
                <a:cs typeface="B Nazanin" pitchFamily="2" charset="-78"/>
              </a:rPr>
            </a:br>
            <a:r>
              <a:rPr lang="fa-IR" sz="2400" b="1" dirty="0" smtClean="0">
                <a:cs typeface="B Nazanin" pitchFamily="2" charset="-78"/>
              </a:rPr>
              <a:t>سازمان بهداشت جهاني مقدار نياز روزانه بزرگسالان به هريک از اسيدهاي چرب را به شرح زير اعلام کرده است</a:t>
            </a:r>
            <a:r>
              <a:rPr lang="fa-IR" sz="2400" b="1" dirty="0" smtClean="0">
                <a:cs typeface="B Nazanin" pitchFamily="2" charset="-78"/>
              </a:rPr>
              <a:t>:</a:t>
            </a:r>
            <a:br>
              <a:rPr lang="fa-IR" sz="2400" b="1" dirty="0" smtClean="0">
                <a:cs typeface="B Nazanin" pitchFamily="2" charset="-78"/>
              </a:rPr>
            </a:br>
            <a:r>
              <a:rPr lang="fa-IR" sz="2400" dirty="0" smtClean="0">
                <a:cs typeface="B Nazanin" pitchFamily="2" charset="-78"/>
              </a:rPr>
              <a:t/>
            </a:r>
            <a:br>
              <a:rPr lang="fa-IR" sz="2400" dirty="0" smtClean="0">
                <a:cs typeface="B Nazanin" pitchFamily="2" charset="-78"/>
              </a:rPr>
            </a:br>
            <a:r>
              <a:rPr lang="fa-IR" sz="2400" dirty="0" smtClean="0">
                <a:cs typeface="B Nazanin" pitchFamily="2" charset="-78"/>
              </a:rPr>
              <a:t>*</a:t>
            </a:r>
            <a:r>
              <a:rPr lang="fa-IR" sz="2400" dirty="0" smtClean="0">
                <a:cs typeface="B Nazanin" pitchFamily="2" charset="-78"/>
              </a:rPr>
              <a:t>   </a:t>
            </a:r>
            <a:r>
              <a:rPr lang="fa-IR" sz="2400" b="1" dirty="0" smtClean="0">
                <a:cs typeface="B Nazanin" pitchFamily="2" charset="-78"/>
              </a:rPr>
              <a:t>   </a:t>
            </a:r>
            <a:r>
              <a:rPr lang="fa-IR" sz="2400" b="1" dirty="0" smtClean="0">
                <a:cs typeface="B Nazanin" pitchFamily="2" charset="-78"/>
              </a:rPr>
              <a:t>چربي هاي </a:t>
            </a:r>
            <a:r>
              <a:rPr lang="fa-IR" sz="2400" b="1" dirty="0" smtClean="0">
                <a:cs typeface="B Nazanin" pitchFamily="2" charset="-78"/>
              </a:rPr>
              <a:t>خوراکي حداقل 15 و حداکثر 30 درصد انرژي دريافتي </a:t>
            </a:r>
            <a:r>
              <a:rPr lang="fa-IR" sz="2400" b="1" dirty="0" smtClean="0">
                <a:cs typeface="B Nazanin" pitchFamily="2" charset="-78"/>
              </a:rPr>
              <a:t>روزانه</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a:t>
            </a:r>
            <a:r>
              <a:rPr lang="fa-IR" sz="2400" b="1" dirty="0" smtClean="0">
                <a:cs typeface="B Nazanin" pitchFamily="2" charset="-78"/>
              </a:rPr>
              <a:t>     اسيدهاي چرب اشباع حداقل 7 و حداکثر 10 درصد انرژي دريافتي </a:t>
            </a:r>
            <a:r>
              <a:rPr lang="fa-IR" sz="2400" b="1" dirty="0" smtClean="0">
                <a:cs typeface="B Nazanin" pitchFamily="2" charset="-78"/>
              </a:rPr>
              <a:t>روزانه</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a:t>
            </a:r>
            <a:r>
              <a:rPr lang="fa-IR" sz="2400" b="1" dirty="0" smtClean="0">
                <a:cs typeface="B Nazanin" pitchFamily="2" charset="-78"/>
              </a:rPr>
              <a:t>     اسيدهاي چرب تک غيراشباعي حداکثر 15 درصد انرژي دريافتي </a:t>
            </a:r>
            <a:r>
              <a:rPr lang="fa-IR" sz="2400" b="1" dirty="0" smtClean="0">
                <a:cs typeface="B Nazanin" pitchFamily="2" charset="-78"/>
              </a:rPr>
              <a:t>روزانه</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a:t>
            </a:r>
            <a:r>
              <a:rPr lang="fa-IR" sz="2400" b="1" dirty="0" smtClean="0">
                <a:cs typeface="B Nazanin" pitchFamily="2" charset="-78"/>
              </a:rPr>
              <a:t>     اسيدهاي چرب امگا6 حداکثر 10 درصد انرژي دريافتي </a:t>
            </a:r>
            <a:r>
              <a:rPr lang="fa-IR" sz="2400" b="1" dirty="0" smtClean="0">
                <a:cs typeface="B Nazanin" pitchFamily="2" charset="-78"/>
              </a:rPr>
              <a:t>روزانه</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a:t>
            </a:r>
            <a:r>
              <a:rPr lang="fa-IR" sz="2400" b="1" dirty="0" smtClean="0">
                <a:cs typeface="B Nazanin" pitchFamily="2" charset="-78"/>
              </a:rPr>
              <a:t>      اسيدهاي چرب امگا3 حداکثر 1.8گرم روزانه؛ در زنان باردار بايد اين </a:t>
            </a:r>
            <a:r>
              <a:rPr lang="fa-IR" sz="2400" b="1" dirty="0" smtClean="0">
                <a:cs typeface="B Nazanin" pitchFamily="2" charset="-78"/>
              </a:rPr>
              <a:t>مقدار</a:t>
            </a:r>
            <a:br>
              <a:rPr lang="fa-IR" sz="2400" b="1" dirty="0" smtClean="0">
                <a:cs typeface="B Nazanin" pitchFamily="2" charset="-78"/>
              </a:rPr>
            </a:br>
            <a:r>
              <a:rPr lang="fa-IR" sz="2400" b="1" dirty="0" smtClean="0">
                <a:cs typeface="B Nazanin" pitchFamily="2" charset="-78"/>
              </a:rPr>
              <a:t> </a:t>
            </a:r>
            <a:r>
              <a:rPr lang="fa-IR" sz="2400" b="1" dirty="0" smtClean="0">
                <a:cs typeface="B Nazanin" pitchFamily="2" charset="-78"/>
              </a:rPr>
              <a:t>         </a:t>
            </a:r>
            <a:r>
              <a:rPr lang="fa-IR" sz="2400" b="1" dirty="0" smtClean="0">
                <a:cs typeface="B Nazanin" pitchFamily="2" charset="-78"/>
              </a:rPr>
              <a:t>  به</a:t>
            </a:r>
            <a:r>
              <a:rPr lang="fa-IR" sz="2400" b="1" dirty="0" smtClean="0">
                <a:cs typeface="B Nazanin" pitchFamily="2" charset="-78"/>
              </a:rPr>
              <a:t> 2.2 گرم افزايش يابد تا از افسردگي بعد از زايمان جلوگيري شود.</a:t>
            </a:r>
            <a:br>
              <a:rPr lang="fa-IR" sz="2400" b="1" dirty="0" smtClean="0">
                <a:cs typeface="B Nazanin" pitchFamily="2" charset="-78"/>
              </a:rPr>
            </a:br>
            <a:endParaRPr lang="fa-IR" sz="2400" b="1" dirty="0">
              <a:cs typeface="B Nazanin" pitchFamily="2" charset="-78"/>
            </a:endParaRPr>
          </a:p>
        </p:txBody>
      </p:sp>
      <p:sp>
        <p:nvSpPr>
          <p:cNvPr id="4" name="Rectangle 3"/>
          <p:cNvSpPr/>
          <p:nvPr/>
        </p:nvSpPr>
        <p:spPr>
          <a:xfrm>
            <a:off x="2357422" y="214290"/>
            <a:ext cx="6242415" cy="584775"/>
          </a:xfrm>
          <a:prstGeom prst="rect">
            <a:avLst/>
          </a:prstGeom>
        </p:spPr>
        <p:txBody>
          <a:bodyPr wrap="none">
            <a:spAutoFit/>
          </a:bodyPr>
          <a:lstStyle/>
          <a:p>
            <a:r>
              <a:rPr lang="fa-IR" sz="3200" b="1" dirty="0" smtClean="0">
                <a:cs typeface="B Nazanin" pitchFamily="2" charset="-78"/>
              </a:rPr>
              <a:t>مقدار نياز روزانه به هريک از اسيدهاي چرب</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571480"/>
            <a:ext cx="8643998" cy="5909310"/>
          </a:xfrm>
          <a:prstGeom prst="rect">
            <a:avLst/>
          </a:prstGeom>
        </p:spPr>
        <p:txBody>
          <a:bodyPr wrap="square">
            <a:spAutoFit/>
          </a:bodyPr>
          <a:lstStyle/>
          <a:p>
            <a:pPr algn="just" rtl="1">
              <a:lnSpc>
                <a:spcPct val="150000"/>
              </a:lnSpc>
            </a:pP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  کلسترول حداکثر به ميزان 300 ميلي گرم در روز با توجه به </a:t>
            </a:r>
            <a:r>
              <a:rPr lang="fa-IR" sz="2800" b="1" dirty="0" smtClean="0">
                <a:cs typeface="B Nazanin" pitchFamily="2" charset="-78"/>
              </a:rPr>
              <a:t>ضرورت </a:t>
            </a:r>
            <a:r>
              <a:rPr lang="fa-IR" sz="2800" b="1" dirty="0" smtClean="0">
                <a:cs typeface="B Nazanin" pitchFamily="2" charset="-78"/>
              </a:rPr>
              <a:t>وجود تعادل ميان اسيدهاي چرب 6-</a:t>
            </a:r>
            <a:r>
              <a:rPr lang="en-US" sz="2800" b="1" dirty="0" smtClean="0">
                <a:cs typeface="B Nazanin" pitchFamily="2" charset="-78"/>
              </a:rPr>
              <a:t>n </a:t>
            </a:r>
            <a:r>
              <a:rPr lang="fa-IR" sz="2800" b="1" dirty="0" smtClean="0">
                <a:cs typeface="B Nazanin" pitchFamily="2" charset="-78"/>
              </a:rPr>
              <a:t>و 3-</a:t>
            </a:r>
            <a:r>
              <a:rPr lang="en-US" sz="2800" b="1" dirty="0" smtClean="0">
                <a:cs typeface="B Nazanin" pitchFamily="2" charset="-78"/>
              </a:rPr>
              <a:t>n </a:t>
            </a:r>
            <a:endParaRPr lang="fa-IR" sz="2800" b="1" dirty="0" smtClean="0">
              <a:cs typeface="B Nazanin" pitchFamily="2" charset="-78"/>
            </a:endParaRPr>
          </a:p>
          <a:p>
            <a:pPr algn="just" rtl="1">
              <a:lnSpc>
                <a:spcPct val="150000"/>
              </a:lnSpc>
            </a:pPr>
            <a:r>
              <a:rPr lang="fa-IR" sz="2800" b="1" dirty="0" smtClean="0">
                <a:cs typeface="B Nazanin" pitchFamily="2" charset="-78"/>
              </a:rPr>
              <a:t>سازمان </a:t>
            </a:r>
            <a:r>
              <a:rPr lang="fa-IR" sz="2800" b="1" dirty="0" smtClean="0">
                <a:cs typeface="B Nazanin" pitchFamily="2" charset="-78"/>
              </a:rPr>
              <a:t>بهداشت جهاني نسبت لينولئيک اسيد به لينولنيک اسيد را حداقل 5 به1 تا حداکثر 10 به 1 اعلام کرده است. در افرادي که اين نسبت از10 به 1 تجاوز ميکند بايد مواد غذايي غني از سبزيجات برگي، حبوبات، ماهي و ساير منابع غذايي لينولنيک اسيد مصرف شود،در غير اين صورت به عوارض کمبود اين اسيد چرب مبتلا خواهند شد.</a:t>
            </a:r>
            <a:r>
              <a:rPr lang="fa-IR" sz="2800" b="1" dirty="0" smtClean="0"/>
              <a:t/>
            </a:r>
            <a:br>
              <a:rPr lang="fa-IR" sz="2800" b="1" dirty="0" smtClean="0"/>
            </a:br>
            <a:endParaRPr lang="en-US" sz="2800" b="1" dirty="0"/>
          </a:p>
        </p:txBody>
      </p:sp>
      <p:sp>
        <p:nvSpPr>
          <p:cNvPr id="3" name="Rectangle 2"/>
          <p:cNvSpPr/>
          <p:nvPr/>
        </p:nvSpPr>
        <p:spPr>
          <a:xfrm>
            <a:off x="1643042" y="500042"/>
            <a:ext cx="7250703" cy="584775"/>
          </a:xfrm>
          <a:prstGeom prst="rect">
            <a:avLst/>
          </a:prstGeom>
        </p:spPr>
        <p:txBody>
          <a:bodyPr wrap="none">
            <a:spAutoFit/>
          </a:bodyPr>
          <a:lstStyle/>
          <a:p>
            <a:r>
              <a:rPr lang="fa-IR" sz="3200" b="1" dirty="0" smtClean="0">
                <a:cs typeface="B Nazanin" pitchFamily="2" charset="-78"/>
              </a:rPr>
              <a:t>* چربي </a:t>
            </a:r>
            <a:r>
              <a:rPr lang="fa-IR" sz="3200" b="1" dirty="0" smtClean="0">
                <a:cs typeface="B Nazanin" pitchFamily="2" charset="-78"/>
              </a:rPr>
              <a:t>ترانس حداکثر1درصد انرژي دريافتي روزانه</a:t>
            </a:r>
            <a:endParaRPr lang="en-US" sz="32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714620"/>
            <a:ext cx="8858280" cy="1470025"/>
          </a:xfrm>
        </p:spPr>
        <p:txBody>
          <a:bodyPr>
            <a:noAutofit/>
          </a:bodyPr>
          <a:lstStyle/>
          <a:p>
            <a:pPr algn="just" rtl="1">
              <a:lnSpc>
                <a:spcPct val="150000"/>
              </a:lnSpc>
            </a:pP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کلسترول يک ترکيب مشتق از چربي است که در ساختمان غشاي سلولي </a:t>
            </a:r>
            <a:r>
              <a:rPr lang="fa-IR" sz="2800" b="1" dirty="0" smtClean="0">
                <a:solidFill>
                  <a:schemeClr val="accent4">
                    <a:lumMod val="50000"/>
                  </a:schemeClr>
                </a:solidFill>
                <a:cs typeface="B Nazanin" pitchFamily="2" charset="-78"/>
              </a:rPr>
              <a:t>وليپوپروتئين</a:t>
            </a:r>
            <a:r>
              <a:rPr lang="fa-IR" sz="2800" b="1" dirty="0" smtClean="0">
                <a:solidFill>
                  <a:schemeClr val="accent4">
                    <a:lumMod val="50000"/>
                  </a:schemeClr>
                </a:solidFill>
                <a:cs typeface="B Nazanin" pitchFamily="2" charset="-78"/>
              </a:rPr>
              <a:t> هاي خون وجود دارد. کلسترول در مقدار متعادل يک ماده ضروري براي زندگي انسان است زيرا نه تنها به حفظ ساختمان غشاي </a:t>
            </a:r>
            <a:r>
              <a:rPr lang="fa-IR" sz="2800" b="1" dirty="0" smtClean="0">
                <a:solidFill>
                  <a:schemeClr val="accent4">
                    <a:lumMod val="50000"/>
                  </a:schemeClr>
                </a:solidFill>
                <a:cs typeface="B Nazanin" pitchFamily="2" charset="-78"/>
              </a:rPr>
              <a:t>سلول کمک </a:t>
            </a:r>
            <a:r>
              <a:rPr lang="fa-IR" sz="2800" b="1" dirty="0" smtClean="0">
                <a:solidFill>
                  <a:schemeClr val="accent4">
                    <a:lumMod val="50000"/>
                  </a:schemeClr>
                </a:solidFill>
                <a:cs typeface="B Nazanin" pitchFamily="2" charset="-78"/>
              </a:rPr>
              <a:t>ميکند بلکه براي ساخت </a:t>
            </a:r>
            <a:r>
              <a:rPr lang="fa-IR" sz="2800" b="1" dirty="0" smtClean="0">
                <a:solidFill>
                  <a:schemeClr val="accent4">
                    <a:lumMod val="50000"/>
                  </a:schemeClr>
                </a:solidFill>
                <a:cs typeface="B Nazanin" pitchFamily="2" charset="-78"/>
              </a:rPr>
              <a:t>نمک هاي </a:t>
            </a:r>
            <a:r>
              <a:rPr lang="fa-IR" sz="2800" b="1" dirty="0" smtClean="0">
                <a:solidFill>
                  <a:schemeClr val="accent4">
                    <a:lumMod val="50000"/>
                  </a:schemeClr>
                </a:solidFill>
                <a:cs typeface="B Nazanin" pitchFamily="2" charset="-78"/>
              </a:rPr>
              <a:t>صفراوي و </a:t>
            </a:r>
            <a:r>
              <a:rPr lang="fa-IR" sz="2800" b="1" dirty="0" smtClean="0">
                <a:solidFill>
                  <a:schemeClr val="accent4">
                    <a:lumMod val="50000"/>
                  </a:schemeClr>
                </a:solidFill>
                <a:cs typeface="B Nazanin" pitchFamily="2" charset="-78"/>
              </a:rPr>
              <a:t>هورمون هاي </a:t>
            </a:r>
            <a:r>
              <a:rPr lang="fa-IR" sz="2800" b="1" dirty="0" smtClean="0">
                <a:solidFill>
                  <a:schemeClr val="accent4">
                    <a:lumMod val="50000"/>
                  </a:schemeClr>
                </a:solidFill>
                <a:cs typeface="B Nazanin" pitchFamily="2" charset="-78"/>
              </a:rPr>
              <a:t>استروئيدي نيز لازم است. کلسترول را به طور معمول کبد با استفاده از ساير </a:t>
            </a:r>
            <a:r>
              <a:rPr lang="fa-IR" sz="2800" b="1" dirty="0" smtClean="0">
                <a:solidFill>
                  <a:schemeClr val="accent4">
                    <a:lumMod val="50000"/>
                  </a:schemeClr>
                </a:solidFill>
                <a:cs typeface="B Nazanin" pitchFamily="2" charset="-78"/>
              </a:rPr>
              <a:t>چربي هاي </a:t>
            </a:r>
            <a:r>
              <a:rPr lang="fa-IR" sz="2800" b="1" dirty="0" smtClean="0">
                <a:solidFill>
                  <a:schemeClr val="accent4">
                    <a:lumMod val="50000"/>
                  </a:schemeClr>
                </a:solidFill>
                <a:cs typeface="B Nazanin" pitchFamily="2" charset="-78"/>
              </a:rPr>
              <a:t>مصرف شده </a:t>
            </a:r>
            <a:r>
              <a:rPr lang="fa-IR" sz="2800" b="1" dirty="0" smtClean="0">
                <a:solidFill>
                  <a:schemeClr val="accent4">
                    <a:lumMod val="50000"/>
                  </a:schemeClr>
                </a:solidFill>
                <a:cs typeface="B Nazanin" pitchFamily="2" charset="-78"/>
              </a:rPr>
              <a:t>ميسازد.مقادير </a:t>
            </a:r>
            <a:r>
              <a:rPr lang="fa-IR" sz="2800" b="1" dirty="0" smtClean="0">
                <a:solidFill>
                  <a:schemeClr val="accent4">
                    <a:lumMod val="50000"/>
                  </a:schemeClr>
                </a:solidFill>
                <a:cs typeface="B Nazanin" pitchFamily="2" charset="-78"/>
              </a:rPr>
              <a:t>مازاد بر نياز کلسترول که يا از طريق منابع غذايي وارد بدن </a:t>
            </a:r>
            <a:r>
              <a:rPr lang="fa-IR" sz="2800" b="1" dirty="0" smtClean="0">
                <a:solidFill>
                  <a:schemeClr val="accent4">
                    <a:lumMod val="50000"/>
                  </a:schemeClr>
                </a:solidFill>
                <a:cs typeface="B Nazanin" pitchFamily="2" charset="-78"/>
              </a:rPr>
              <a:t>ميشود </a:t>
            </a:r>
            <a:r>
              <a:rPr lang="fa-IR" sz="2800" b="1" dirty="0" smtClean="0">
                <a:solidFill>
                  <a:schemeClr val="accent4">
                    <a:lumMod val="50000"/>
                  </a:schemeClr>
                </a:solidFill>
                <a:cs typeface="B Nazanin" pitchFamily="2" charset="-78"/>
              </a:rPr>
              <a:t>و يا به دلايل ارثي در بدن توليد </a:t>
            </a:r>
            <a:r>
              <a:rPr lang="fa-IR" sz="2800" b="1" dirty="0" smtClean="0">
                <a:solidFill>
                  <a:schemeClr val="accent4">
                    <a:lumMod val="50000"/>
                  </a:schemeClr>
                </a:solidFill>
                <a:cs typeface="B Nazanin" pitchFamily="2" charset="-78"/>
              </a:rPr>
              <a:t>ميشود</a:t>
            </a:r>
            <a:r>
              <a:rPr lang="fa-IR" sz="2800" b="1" dirty="0" smtClean="0">
                <a:solidFill>
                  <a:schemeClr val="accent4">
                    <a:lumMod val="50000"/>
                  </a:schemeClr>
                </a:solidFill>
                <a:cs typeface="B Nazanin" pitchFamily="2" charset="-78"/>
              </a:rPr>
              <a:t>، به جهت ارتباط آن با روند آترواسکلروز، مشکل ساز است.</a:t>
            </a:r>
            <a:br>
              <a:rPr lang="fa-IR" sz="2800" b="1" dirty="0" smtClean="0">
                <a:solidFill>
                  <a:schemeClr val="accent4">
                    <a:lumMod val="50000"/>
                  </a:schemeClr>
                </a:solidFill>
                <a:cs typeface="B Nazanin" pitchFamily="2" charset="-78"/>
              </a:rPr>
            </a:br>
            <a:endParaRPr lang="fa-IR" sz="2800" b="1" dirty="0">
              <a:solidFill>
                <a:schemeClr val="accent4">
                  <a:lumMod val="50000"/>
                </a:schemeClr>
              </a:solidFill>
              <a:cs typeface="B Nazanin" pitchFamily="2" charset="-78"/>
            </a:endParaRPr>
          </a:p>
        </p:txBody>
      </p:sp>
      <p:sp>
        <p:nvSpPr>
          <p:cNvPr id="4" name="Rectangle 3"/>
          <p:cNvSpPr/>
          <p:nvPr/>
        </p:nvSpPr>
        <p:spPr>
          <a:xfrm>
            <a:off x="2857488" y="0"/>
            <a:ext cx="6091102" cy="584775"/>
          </a:xfrm>
          <a:prstGeom prst="rect">
            <a:avLst/>
          </a:prstGeom>
        </p:spPr>
        <p:txBody>
          <a:bodyPr wrap="square">
            <a:spAutoFit/>
          </a:bodyPr>
          <a:lstStyle/>
          <a:p>
            <a:pPr algn="r"/>
            <a:r>
              <a:rPr lang="fa-IR" sz="3200" b="1" dirty="0" smtClean="0">
                <a:cs typeface="B Nazanin" pitchFamily="2" charset="-78"/>
              </a:rPr>
              <a:t>انواع کلسترول و نقش آنها در بدن</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071546"/>
            <a:ext cx="8229600" cy="4525963"/>
          </a:xfrm>
        </p:spPr>
        <p:txBody>
          <a:bodyPr>
            <a:noAutofit/>
          </a:bodyPr>
          <a:lstStyle/>
          <a:p>
            <a:pPr algn="justLow" rtl="1">
              <a:lnSpc>
                <a:spcPct val="150000"/>
              </a:lnSpc>
            </a:pPr>
            <a:r>
              <a:rPr lang="fa-IR" b="1" dirty="0" smtClean="0">
                <a:solidFill>
                  <a:schemeClr val="accent4">
                    <a:lumMod val="50000"/>
                  </a:schemeClr>
                </a:solidFill>
                <a:cs typeface="B Nazanin" pitchFamily="2" charset="-78"/>
              </a:rPr>
              <a:t>روغنها </a:t>
            </a:r>
            <a:r>
              <a:rPr lang="fa-IR" b="1" dirty="0" smtClean="0">
                <a:solidFill>
                  <a:schemeClr val="accent4">
                    <a:lumMod val="50000"/>
                  </a:schemeClr>
                </a:solidFill>
                <a:cs typeface="B Nazanin" pitchFamily="2" charset="-78"/>
              </a:rPr>
              <a:t>و </a:t>
            </a:r>
            <a:r>
              <a:rPr lang="fa-IR" b="1" dirty="0" smtClean="0">
                <a:solidFill>
                  <a:schemeClr val="accent4">
                    <a:lumMod val="50000"/>
                  </a:schemeClr>
                </a:solidFill>
                <a:cs typeface="B Nazanin" pitchFamily="2" charset="-78"/>
              </a:rPr>
              <a:t>چربيها </a:t>
            </a:r>
            <a:r>
              <a:rPr lang="fa-IR" b="1" dirty="0" smtClean="0">
                <a:solidFill>
                  <a:schemeClr val="accent4">
                    <a:lumMod val="50000"/>
                  </a:schemeClr>
                </a:solidFill>
                <a:cs typeface="B Nazanin" pitchFamily="2" charset="-78"/>
              </a:rPr>
              <a:t>اهميت </a:t>
            </a:r>
            <a:r>
              <a:rPr lang="fa-IR" b="1" dirty="0" smtClean="0">
                <a:solidFill>
                  <a:schemeClr val="accent4">
                    <a:lumMod val="50000"/>
                  </a:schemeClr>
                </a:solidFill>
                <a:cs typeface="B Nazanin" pitchFamily="2" charset="-78"/>
              </a:rPr>
              <a:t>فوق العاده اي </a:t>
            </a:r>
            <a:r>
              <a:rPr lang="fa-IR" b="1" dirty="0" smtClean="0">
                <a:solidFill>
                  <a:schemeClr val="accent4">
                    <a:lumMod val="50000"/>
                  </a:schemeClr>
                </a:solidFill>
                <a:cs typeface="B Nazanin" pitchFamily="2" charset="-78"/>
              </a:rPr>
              <a:t>در رژيم غذايي انسان دارند </a:t>
            </a:r>
            <a:r>
              <a:rPr lang="fa-IR" b="1" dirty="0" smtClean="0">
                <a:solidFill>
                  <a:schemeClr val="accent4">
                    <a:lumMod val="50000"/>
                  </a:schemeClr>
                </a:solidFill>
                <a:cs typeface="B Nazanin" pitchFamily="2" charset="-78"/>
              </a:rPr>
              <a:t>به طوري </a:t>
            </a:r>
            <a:r>
              <a:rPr lang="fa-IR" b="1" dirty="0" smtClean="0">
                <a:solidFill>
                  <a:schemeClr val="accent4">
                    <a:lumMod val="50000"/>
                  </a:schemeClr>
                </a:solidFill>
                <a:cs typeface="B Nazanin" pitchFamily="2" charset="-78"/>
              </a:rPr>
              <a:t>که سازمان بهداشت جهاني و ساير مراجع علمي </a:t>
            </a:r>
            <a:r>
              <a:rPr lang="fa-IR" b="1" dirty="0" smtClean="0">
                <a:solidFill>
                  <a:schemeClr val="accent4">
                    <a:lumMod val="50000"/>
                  </a:schemeClr>
                </a:solidFill>
                <a:cs typeface="B Nazanin" pitchFamily="2" charset="-78"/>
              </a:rPr>
              <a:t>ذيربط </a:t>
            </a:r>
            <a:r>
              <a:rPr lang="fa-IR" b="1" dirty="0" smtClean="0">
                <a:solidFill>
                  <a:schemeClr val="accent4">
                    <a:lumMod val="50000"/>
                  </a:schemeClr>
                </a:solidFill>
                <a:cs typeface="B Nazanin" pitchFamily="2" charset="-78"/>
              </a:rPr>
              <a:t>دريافت25الي 30درصد انرژي رژيم غذايي را از </a:t>
            </a:r>
            <a:r>
              <a:rPr lang="fa-IR" b="1" dirty="0" smtClean="0">
                <a:solidFill>
                  <a:schemeClr val="accent4">
                    <a:lumMod val="50000"/>
                  </a:schemeClr>
                </a:solidFill>
                <a:cs typeface="B Nazanin" pitchFamily="2" charset="-78"/>
              </a:rPr>
              <a:t>آنها </a:t>
            </a:r>
            <a:r>
              <a:rPr lang="fa-IR" b="1" dirty="0" smtClean="0">
                <a:solidFill>
                  <a:schemeClr val="accent4">
                    <a:lumMod val="50000"/>
                  </a:schemeClr>
                </a:solidFill>
                <a:cs typeface="B Nazanin" pitchFamily="2" charset="-78"/>
              </a:rPr>
              <a:t>توصيه </a:t>
            </a:r>
            <a:r>
              <a:rPr lang="fa-IR" b="1" dirty="0" smtClean="0">
                <a:solidFill>
                  <a:schemeClr val="accent4">
                    <a:lumMod val="50000"/>
                  </a:schemeClr>
                </a:solidFill>
                <a:cs typeface="B Nazanin" pitchFamily="2" charset="-78"/>
              </a:rPr>
              <a:t>کرده اند</a:t>
            </a:r>
            <a:r>
              <a:rPr lang="fa-IR" b="1" dirty="0" smtClean="0">
                <a:solidFill>
                  <a:schemeClr val="accent4">
                    <a:lumMod val="50000"/>
                  </a:schemeClr>
                </a:solidFill>
                <a:cs typeface="B Nazanin" pitchFamily="2" charset="-78"/>
              </a:rPr>
              <a:t>. همچنين :</a:t>
            </a:r>
          </a:p>
          <a:p>
            <a:pPr algn="justLow" rtl="1">
              <a:lnSpc>
                <a:spcPct val="150000"/>
              </a:lnSpc>
              <a:buNone/>
            </a:pPr>
            <a:r>
              <a:rPr lang="fa-IR" b="1" dirty="0" smtClean="0">
                <a:solidFill>
                  <a:schemeClr val="accent4">
                    <a:lumMod val="50000"/>
                  </a:schemeClr>
                </a:solidFill>
                <a:cs typeface="B Nazanin" pitchFamily="2" charset="-78"/>
              </a:rPr>
              <a:t>  </a:t>
            </a:r>
            <a:endParaRPr lang="fa-IR" b="1" dirty="0">
              <a:solidFill>
                <a:schemeClr val="accent4">
                  <a:lumMod val="50000"/>
                </a:schemeClr>
              </a:solidFill>
              <a:cs typeface="B Nazanin" pitchFamily="2" charset="-78"/>
            </a:endParaRPr>
          </a:p>
        </p:txBody>
      </p:sp>
      <p:sp>
        <p:nvSpPr>
          <p:cNvPr id="4" name="Rectangle 3"/>
          <p:cNvSpPr/>
          <p:nvPr/>
        </p:nvSpPr>
        <p:spPr>
          <a:xfrm>
            <a:off x="1714480" y="285728"/>
            <a:ext cx="5286412" cy="523220"/>
          </a:xfrm>
          <a:prstGeom prst="rect">
            <a:avLst/>
          </a:prstGeom>
        </p:spPr>
        <p:txBody>
          <a:bodyPr wrap="square">
            <a:spAutoFit/>
          </a:bodyPr>
          <a:lstStyle/>
          <a:p>
            <a:r>
              <a:rPr lang="fa-IR" sz="2800" b="1" dirty="0" smtClean="0">
                <a:cs typeface="B Nazanin" pitchFamily="2" charset="-78"/>
              </a:rPr>
              <a:t>نقش روغن ها و چربي ها در تغذيه انسان </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28670"/>
            <a:ext cx="9144000" cy="5078313"/>
          </a:xfrm>
          <a:prstGeom prst="rect">
            <a:avLst/>
          </a:prstGeom>
        </p:spPr>
        <p:txBody>
          <a:bodyPr wrap="square">
            <a:spAutoFit/>
          </a:bodyPr>
          <a:lstStyle/>
          <a:p>
            <a:pPr algn="just" rtl="1">
              <a:lnSpc>
                <a:spcPct val="150000"/>
              </a:lnSpc>
            </a:pPr>
            <a:r>
              <a:rPr lang="fa-IR" sz="3600" b="1" dirty="0" smtClean="0">
                <a:solidFill>
                  <a:schemeClr val="accent4">
                    <a:lumMod val="50000"/>
                  </a:schemeClr>
                </a:solidFill>
                <a:cs typeface="B Nazanin" pitchFamily="2" charset="-78"/>
              </a:rPr>
              <a:t>کار </a:t>
            </a:r>
            <a:r>
              <a:rPr lang="en-US" sz="3600" b="1" dirty="0" smtClean="0">
                <a:solidFill>
                  <a:schemeClr val="accent4">
                    <a:lumMod val="50000"/>
                  </a:schemeClr>
                </a:solidFill>
                <a:cs typeface="B Nazanin" pitchFamily="2" charset="-78"/>
              </a:rPr>
              <a:t>LDL </a:t>
            </a:r>
            <a:r>
              <a:rPr lang="fa-IR" sz="3600" b="1" dirty="0" smtClean="0">
                <a:solidFill>
                  <a:schemeClr val="accent4">
                    <a:lumMod val="50000"/>
                  </a:schemeClr>
                </a:solidFill>
                <a:cs typeface="B Nazanin" pitchFamily="2" charset="-78"/>
              </a:rPr>
              <a:t>يا </a:t>
            </a:r>
            <a:r>
              <a:rPr lang="en-US" sz="3600" b="1" dirty="0" smtClean="0">
                <a:solidFill>
                  <a:schemeClr val="accent4">
                    <a:lumMod val="50000"/>
                  </a:schemeClr>
                </a:solidFill>
                <a:cs typeface="B Nazanin" pitchFamily="2" charset="-78"/>
              </a:rPr>
              <a:t>Low Density Lipoprotein </a:t>
            </a:r>
            <a:r>
              <a:rPr lang="fa-IR" sz="3600" b="1" dirty="0" smtClean="0">
                <a:solidFill>
                  <a:schemeClr val="accent4">
                    <a:lumMod val="50000"/>
                  </a:schemeClr>
                </a:solidFill>
                <a:cs typeface="B Nazanin" pitchFamily="2" charset="-78"/>
              </a:rPr>
              <a:t>در خون انتقال کلسترول از کبد به </a:t>
            </a:r>
            <a:r>
              <a:rPr lang="fa-IR" sz="3600" b="1" dirty="0" smtClean="0">
                <a:solidFill>
                  <a:schemeClr val="accent4">
                    <a:lumMod val="50000"/>
                  </a:schemeClr>
                </a:solidFill>
                <a:cs typeface="B Nazanin" pitchFamily="2" charset="-78"/>
              </a:rPr>
              <a:t>بافت ها </a:t>
            </a:r>
            <a:r>
              <a:rPr lang="fa-IR" sz="3600" b="1" dirty="0" smtClean="0">
                <a:solidFill>
                  <a:schemeClr val="accent4">
                    <a:lumMod val="50000"/>
                  </a:schemeClr>
                </a:solidFill>
                <a:cs typeface="B Nazanin" pitchFamily="2" charset="-78"/>
              </a:rPr>
              <a:t>است.لذا به آن کلسترول بد </a:t>
            </a:r>
            <a:r>
              <a:rPr lang="fa-IR" sz="3600" b="1" dirty="0" smtClean="0">
                <a:solidFill>
                  <a:schemeClr val="accent4">
                    <a:lumMod val="50000"/>
                  </a:schemeClr>
                </a:solidFill>
                <a:cs typeface="B Nazanin" pitchFamily="2" charset="-78"/>
              </a:rPr>
              <a:t>مي گويند </a:t>
            </a:r>
            <a:r>
              <a:rPr lang="fa-IR" sz="3600" b="1" dirty="0" smtClean="0">
                <a:solidFill>
                  <a:schemeClr val="accent4">
                    <a:lumMod val="50000"/>
                  </a:schemeClr>
                </a:solidFill>
                <a:cs typeface="B Nazanin" pitchFamily="2" charset="-78"/>
              </a:rPr>
              <a:t>چراکه در مسير حرکت در درون </a:t>
            </a:r>
            <a:r>
              <a:rPr lang="fa-IR" sz="3600" b="1" dirty="0" smtClean="0">
                <a:solidFill>
                  <a:schemeClr val="accent4">
                    <a:lumMod val="50000"/>
                  </a:schemeClr>
                </a:solidFill>
                <a:cs typeface="B Nazanin" pitchFamily="2" charset="-78"/>
              </a:rPr>
              <a:t>رگهاي </a:t>
            </a:r>
            <a:r>
              <a:rPr lang="fa-IR" sz="3600" b="1" dirty="0" smtClean="0">
                <a:solidFill>
                  <a:schemeClr val="accent4">
                    <a:lumMod val="50000"/>
                  </a:schemeClr>
                </a:solidFill>
                <a:cs typeface="B Nazanin" pitchFamily="2" charset="-78"/>
              </a:rPr>
              <a:t>بسيار باريک، گاه </a:t>
            </a:r>
            <a:r>
              <a:rPr lang="fa-IR" sz="3600" b="1" dirty="0" smtClean="0">
                <a:solidFill>
                  <a:schemeClr val="accent4">
                    <a:lumMod val="50000"/>
                  </a:schemeClr>
                </a:solidFill>
                <a:cs typeface="B Nazanin" pitchFamily="2" charset="-78"/>
              </a:rPr>
              <a:t>به دليل </a:t>
            </a:r>
            <a:r>
              <a:rPr lang="fa-IR" sz="3600" b="1" dirty="0" smtClean="0">
                <a:solidFill>
                  <a:schemeClr val="accent4">
                    <a:lumMod val="50000"/>
                  </a:schemeClr>
                </a:solidFill>
                <a:cs typeface="B Nazanin" pitchFamily="2" charset="-78"/>
              </a:rPr>
              <a:t>بزرگي ذره که غني از کلسترول است، در ديواره </a:t>
            </a:r>
            <a:r>
              <a:rPr lang="fa-IR" sz="3600" b="1" dirty="0" smtClean="0">
                <a:solidFill>
                  <a:schemeClr val="accent4">
                    <a:lumMod val="50000"/>
                  </a:schemeClr>
                </a:solidFill>
                <a:cs typeface="B Nazanin" pitchFamily="2" charset="-78"/>
              </a:rPr>
              <a:t>مويرگ ها </a:t>
            </a:r>
            <a:r>
              <a:rPr lang="fa-IR" sz="3600" b="1" dirty="0" smtClean="0">
                <a:solidFill>
                  <a:schemeClr val="accent4">
                    <a:lumMod val="50000"/>
                  </a:schemeClr>
                </a:solidFill>
                <a:cs typeface="B Nazanin" pitchFamily="2" charset="-78"/>
              </a:rPr>
              <a:t>رسوب کرده و باعث ايجاد روند آترواسکلروز در آن محل </a:t>
            </a:r>
            <a:r>
              <a:rPr lang="fa-IR" sz="3600" b="1" dirty="0" smtClean="0">
                <a:solidFill>
                  <a:schemeClr val="accent4">
                    <a:lumMod val="50000"/>
                  </a:schemeClr>
                </a:solidFill>
                <a:cs typeface="B Nazanin" pitchFamily="2" charset="-78"/>
              </a:rPr>
              <a:t>مي شود</a:t>
            </a:r>
            <a:r>
              <a:rPr lang="fa-IR" sz="3600" b="1" dirty="0" smtClean="0">
                <a:solidFill>
                  <a:schemeClr val="accent4">
                    <a:lumMod val="50000"/>
                  </a:schemeClr>
                </a:solidFill>
                <a:cs typeface="B Nazanin" pitchFamily="2" charset="-78"/>
              </a:rPr>
              <a:t>.</a:t>
            </a:r>
            <a:endParaRPr lang="en-US" sz="36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57232"/>
            <a:ext cx="9144000" cy="5262979"/>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در بدن ذره ليپوپروتئيني ديگري به نام </a:t>
            </a:r>
            <a:r>
              <a:rPr lang="en-US" sz="3200" b="1" dirty="0" smtClean="0">
                <a:solidFill>
                  <a:schemeClr val="accent4">
                    <a:lumMod val="50000"/>
                  </a:schemeClr>
                </a:solidFill>
                <a:cs typeface="B Nazanin" pitchFamily="2" charset="-78"/>
              </a:rPr>
              <a:t>HDL </a:t>
            </a:r>
            <a:r>
              <a:rPr lang="fa-IR" sz="3200" b="1" dirty="0" smtClean="0">
                <a:solidFill>
                  <a:schemeClr val="accent4">
                    <a:lumMod val="50000"/>
                  </a:schemeClr>
                </a:solidFill>
                <a:cs typeface="B Nazanin" pitchFamily="2" charset="-78"/>
              </a:rPr>
              <a:t>يا </a:t>
            </a:r>
            <a:r>
              <a:rPr lang="en-US" sz="3200" b="1" dirty="0" smtClean="0">
                <a:solidFill>
                  <a:schemeClr val="accent4">
                    <a:lumMod val="50000"/>
                  </a:schemeClr>
                </a:solidFill>
                <a:cs typeface="B Nazanin" pitchFamily="2" charset="-78"/>
              </a:rPr>
              <a:t>High Density Lipoprotein  </a:t>
            </a:r>
            <a:r>
              <a:rPr lang="fa-IR" sz="3200" b="1" dirty="0" smtClean="0">
                <a:solidFill>
                  <a:schemeClr val="accent4">
                    <a:lumMod val="50000"/>
                  </a:schemeClr>
                </a:solidFill>
                <a:cs typeface="B Nazanin" pitchFamily="2" charset="-78"/>
              </a:rPr>
              <a:t>وجود دارد که 15 تا 40 درصد کلسترول پلاسما را حمل </a:t>
            </a:r>
            <a:r>
              <a:rPr lang="fa-IR" sz="3200" b="1" dirty="0" smtClean="0">
                <a:solidFill>
                  <a:schemeClr val="accent4">
                    <a:lumMod val="50000"/>
                  </a:schemeClr>
                </a:solidFill>
                <a:cs typeface="B Nazanin" pitchFamily="2" charset="-78"/>
              </a:rPr>
              <a:t>مي کند </a:t>
            </a:r>
            <a:r>
              <a:rPr lang="fa-IR" sz="3200" b="1" dirty="0" smtClean="0">
                <a:solidFill>
                  <a:schemeClr val="accent4">
                    <a:lumMod val="50000"/>
                  </a:schemeClr>
                </a:solidFill>
                <a:cs typeface="B Nazanin" pitchFamily="2" charset="-78"/>
              </a:rPr>
              <a:t>و در واقع کلسترول اضافي را از درون </a:t>
            </a:r>
            <a:r>
              <a:rPr lang="fa-IR" sz="3200" b="1" dirty="0" smtClean="0">
                <a:solidFill>
                  <a:schemeClr val="accent4">
                    <a:lumMod val="50000"/>
                  </a:schemeClr>
                </a:solidFill>
                <a:cs typeface="B Nazanin" pitchFamily="2" charset="-78"/>
              </a:rPr>
              <a:t>رگها </a:t>
            </a:r>
            <a:r>
              <a:rPr lang="fa-IR" sz="3200" b="1" dirty="0" smtClean="0">
                <a:solidFill>
                  <a:schemeClr val="accent4">
                    <a:lumMod val="50000"/>
                  </a:schemeClr>
                </a:solidFill>
                <a:cs typeface="B Nazanin" pitchFamily="2" charset="-78"/>
              </a:rPr>
              <a:t>به کبد </a:t>
            </a:r>
            <a:r>
              <a:rPr lang="fa-IR" sz="3200" b="1" dirty="0" smtClean="0">
                <a:solidFill>
                  <a:schemeClr val="accent4">
                    <a:lumMod val="50000"/>
                  </a:schemeClr>
                </a:solidFill>
                <a:cs typeface="B Nazanin" pitchFamily="2" charset="-78"/>
              </a:rPr>
              <a:t>ميبرد </a:t>
            </a:r>
            <a:r>
              <a:rPr lang="fa-IR" sz="3200" b="1" dirty="0" smtClean="0">
                <a:solidFill>
                  <a:schemeClr val="accent4">
                    <a:lumMod val="50000"/>
                  </a:schemeClr>
                </a:solidFill>
                <a:cs typeface="B Nazanin" pitchFamily="2" charset="-78"/>
              </a:rPr>
              <a:t>که در </a:t>
            </a:r>
            <a:r>
              <a:rPr lang="fa-IR" sz="3200" b="1" dirty="0" smtClean="0">
                <a:solidFill>
                  <a:schemeClr val="accent4">
                    <a:lumMod val="50000"/>
                  </a:schemeClr>
                </a:solidFill>
                <a:cs typeface="B Nazanin" pitchFamily="2" charset="-78"/>
              </a:rPr>
              <a:t>آنجا </a:t>
            </a:r>
            <a:r>
              <a:rPr lang="fa-IR" sz="3200" b="1" dirty="0" smtClean="0">
                <a:solidFill>
                  <a:schemeClr val="accent4">
                    <a:lumMod val="50000"/>
                  </a:schemeClr>
                </a:solidFill>
                <a:cs typeface="B Nazanin" pitchFamily="2" charset="-78"/>
              </a:rPr>
              <a:t>توسط اسيدهاي صفراوي دفع ميشوند. لذا </a:t>
            </a:r>
            <a:r>
              <a:rPr lang="fa-IR" sz="3200" b="1" dirty="0" smtClean="0">
                <a:solidFill>
                  <a:schemeClr val="accent4">
                    <a:lumMod val="50000"/>
                  </a:schemeClr>
                </a:solidFill>
                <a:cs typeface="B Nazanin" pitchFamily="2" charset="-78"/>
              </a:rPr>
              <a:t>ميتوان گفت </a:t>
            </a:r>
            <a:r>
              <a:rPr lang="en-US" sz="3200" b="1" dirty="0" smtClean="0">
                <a:solidFill>
                  <a:schemeClr val="accent4">
                    <a:lumMod val="50000"/>
                  </a:schemeClr>
                </a:solidFill>
                <a:cs typeface="B Nazanin" pitchFamily="2" charset="-78"/>
              </a:rPr>
              <a:t>HDL</a:t>
            </a:r>
            <a:r>
              <a:rPr lang="en-US" sz="3200" b="1" dirty="0" smtClean="0">
                <a:solidFill>
                  <a:schemeClr val="accent4">
                    <a:lumMod val="50000"/>
                  </a:schemeClr>
                </a:solidFill>
                <a:cs typeface="B Nazanin" pitchFamily="2" charset="-78"/>
              </a:rPr>
              <a:t> </a:t>
            </a:r>
            <a:r>
              <a:rPr lang="fa-IR" sz="3200" b="1" dirty="0" smtClean="0">
                <a:solidFill>
                  <a:schemeClr val="accent4">
                    <a:lumMod val="50000"/>
                  </a:schemeClr>
                </a:solidFill>
                <a:cs typeface="B Nazanin" pitchFamily="2" charset="-78"/>
              </a:rPr>
              <a:t>فعالانه از ديواره </a:t>
            </a:r>
            <a:r>
              <a:rPr lang="fa-IR" sz="3200" b="1" dirty="0" smtClean="0">
                <a:solidFill>
                  <a:schemeClr val="accent4">
                    <a:lumMod val="50000"/>
                  </a:schemeClr>
                </a:solidFill>
                <a:cs typeface="B Nazanin" pitchFamily="2" charset="-78"/>
              </a:rPr>
              <a:t>رگها </a:t>
            </a:r>
            <a:r>
              <a:rPr lang="fa-IR" sz="3200" b="1" dirty="0" smtClean="0">
                <a:solidFill>
                  <a:schemeClr val="accent4">
                    <a:lumMod val="50000"/>
                  </a:schemeClr>
                </a:solidFill>
                <a:cs typeface="B Nazanin" pitchFamily="2" charset="-78"/>
              </a:rPr>
              <a:t>محافظت </a:t>
            </a:r>
            <a:r>
              <a:rPr lang="fa-IR" sz="3200" b="1" dirty="0" smtClean="0">
                <a:solidFill>
                  <a:schemeClr val="accent4">
                    <a:lumMod val="50000"/>
                  </a:schemeClr>
                </a:solidFill>
                <a:cs typeface="B Nazanin" pitchFamily="2" charset="-78"/>
              </a:rPr>
              <a:t>ميکند </a:t>
            </a:r>
            <a:r>
              <a:rPr lang="fa-IR" sz="3200" b="1" dirty="0" smtClean="0">
                <a:solidFill>
                  <a:schemeClr val="accent4">
                    <a:lumMod val="50000"/>
                  </a:schemeClr>
                </a:solidFill>
                <a:cs typeface="B Nazanin" pitchFamily="2" charset="-78"/>
              </a:rPr>
              <a:t>و بديهي است وقتي نسبت اين ذره که کلسترول خوب ناميده </a:t>
            </a:r>
            <a:r>
              <a:rPr lang="fa-IR" sz="3200" b="1" dirty="0" smtClean="0">
                <a:solidFill>
                  <a:schemeClr val="accent4">
                    <a:lumMod val="50000"/>
                  </a:schemeClr>
                </a:solidFill>
                <a:cs typeface="B Nazanin" pitchFamily="2" charset="-78"/>
              </a:rPr>
              <a:t>ميشود</a:t>
            </a:r>
            <a:r>
              <a:rPr lang="fa-IR" sz="3200" b="1" dirty="0" smtClean="0">
                <a:solidFill>
                  <a:schemeClr val="accent4">
                    <a:lumMod val="50000"/>
                  </a:schemeClr>
                </a:solidFill>
                <a:cs typeface="B Nazanin" pitchFamily="2" charset="-78"/>
              </a:rPr>
              <a:t> در خون افزايش يابد، خطر حملات قلبي کمتر </a:t>
            </a:r>
            <a:r>
              <a:rPr lang="fa-IR" sz="3200" b="1" dirty="0" smtClean="0">
                <a:solidFill>
                  <a:schemeClr val="accent4">
                    <a:lumMod val="50000"/>
                  </a:schemeClr>
                </a:solidFill>
                <a:cs typeface="B Nazanin" pitchFamily="2" charset="-78"/>
              </a:rPr>
              <a:t>ميشود</a:t>
            </a:r>
            <a:r>
              <a:rPr lang="fa-IR" sz="3200" b="1" dirty="0" smtClean="0">
                <a:solidFill>
                  <a:schemeClr val="accent4">
                    <a:lumMod val="50000"/>
                  </a:schemeClr>
                </a:solidFill>
                <a:cs typeface="B Nazanin" pitchFamily="2" charset="-78"/>
              </a:rPr>
              <a:t>.</a:t>
            </a:r>
            <a:endParaRPr lang="en-US"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000108"/>
            <a:ext cx="8643966" cy="4524315"/>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منابع غذايي کلسترول شامل انواع </a:t>
            </a:r>
            <a:r>
              <a:rPr lang="fa-IR" sz="3200" b="1" dirty="0" smtClean="0">
                <a:solidFill>
                  <a:schemeClr val="accent4">
                    <a:lumMod val="50000"/>
                  </a:schemeClr>
                </a:solidFill>
                <a:cs typeface="B Nazanin" pitchFamily="2" charset="-78"/>
              </a:rPr>
              <a:t>چربي هاي </a:t>
            </a:r>
            <a:r>
              <a:rPr lang="fa-IR" sz="3200" b="1" dirty="0" smtClean="0">
                <a:solidFill>
                  <a:schemeClr val="accent4">
                    <a:lumMod val="50000"/>
                  </a:schemeClr>
                </a:solidFill>
                <a:cs typeface="B Nazanin" pitchFamily="2" charset="-78"/>
              </a:rPr>
              <a:t>حيواني مثل روغن حيواني، پيه، دنبه و </a:t>
            </a:r>
            <a:r>
              <a:rPr lang="fa-IR" sz="3200" b="1" dirty="0" smtClean="0">
                <a:solidFill>
                  <a:schemeClr val="accent4">
                    <a:lumMod val="50000"/>
                  </a:schemeClr>
                </a:solidFill>
                <a:cs typeface="B Nazanin" pitchFamily="2" charset="-78"/>
              </a:rPr>
              <a:t>چربي هاي </a:t>
            </a:r>
            <a:r>
              <a:rPr lang="fa-IR" sz="3200" b="1" dirty="0" smtClean="0">
                <a:solidFill>
                  <a:schemeClr val="accent4">
                    <a:lumMod val="50000"/>
                  </a:schemeClr>
                </a:solidFill>
                <a:cs typeface="B Nazanin" pitchFamily="2" charset="-78"/>
              </a:rPr>
              <a:t>گوشت و زرده تخم مرغ است. همچنين </a:t>
            </a:r>
            <a:r>
              <a:rPr lang="fa-IR" sz="3200" b="1" dirty="0" smtClean="0">
                <a:solidFill>
                  <a:schemeClr val="accent4">
                    <a:lumMod val="50000"/>
                  </a:schemeClr>
                </a:solidFill>
                <a:cs typeface="B Nazanin" pitchFamily="2" charset="-78"/>
              </a:rPr>
              <a:t>عليرغم </a:t>
            </a:r>
            <a:r>
              <a:rPr lang="fa-IR" sz="3200" b="1" dirty="0" smtClean="0">
                <a:solidFill>
                  <a:schemeClr val="accent4">
                    <a:lumMod val="50000"/>
                  </a:schemeClr>
                </a:solidFill>
                <a:cs typeface="B Nazanin" pitchFamily="2" charset="-78"/>
              </a:rPr>
              <a:t>اين که </a:t>
            </a:r>
            <a:r>
              <a:rPr lang="fa-IR" sz="3200" b="1" dirty="0" smtClean="0">
                <a:solidFill>
                  <a:schemeClr val="accent4">
                    <a:lumMod val="50000"/>
                  </a:schemeClr>
                </a:solidFill>
                <a:cs typeface="B Nazanin" pitchFamily="2" charset="-78"/>
              </a:rPr>
              <a:t>روغنهاي </a:t>
            </a:r>
            <a:r>
              <a:rPr lang="fa-IR" sz="3200" b="1" dirty="0" smtClean="0">
                <a:solidFill>
                  <a:schemeClr val="accent4">
                    <a:lumMod val="50000"/>
                  </a:schemeClr>
                </a:solidFill>
                <a:cs typeface="B Nazanin" pitchFamily="2" charset="-78"/>
              </a:rPr>
              <a:t>گياهي فاقد کلسترول هستند اما ايزومر ترانس موجود در </a:t>
            </a:r>
            <a:r>
              <a:rPr lang="fa-IR" sz="3200" b="1" dirty="0" smtClean="0">
                <a:solidFill>
                  <a:schemeClr val="accent4">
                    <a:lumMod val="50000"/>
                  </a:schemeClr>
                </a:solidFill>
                <a:cs typeface="B Nazanin" pitchFamily="2" charset="-78"/>
              </a:rPr>
              <a:t>روغنهاي </a:t>
            </a:r>
            <a:r>
              <a:rPr lang="fa-IR" sz="3200" b="1" dirty="0" smtClean="0">
                <a:solidFill>
                  <a:schemeClr val="accent4">
                    <a:lumMod val="50000"/>
                  </a:schemeClr>
                </a:solidFill>
                <a:cs typeface="B Nazanin" pitchFamily="2" charset="-78"/>
              </a:rPr>
              <a:t>جامد سبب افزايش توليد و رسوب کلسترول در ديواره </a:t>
            </a:r>
            <a:r>
              <a:rPr lang="fa-IR" sz="3200" b="1" dirty="0" smtClean="0">
                <a:solidFill>
                  <a:schemeClr val="accent4">
                    <a:lumMod val="50000"/>
                  </a:schemeClr>
                </a:solidFill>
                <a:cs typeface="B Nazanin" pitchFamily="2" charset="-78"/>
              </a:rPr>
              <a:t>رگها ميشود</a:t>
            </a:r>
            <a:r>
              <a:rPr lang="fa-IR" sz="3200" b="1" dirty="0" smtClean="0">
                <a:solidFill>
                  <a:schemeClr val="accent4">
                    <a:lumMod val="50000"/>
                  </a:schemeClr>
                </a:solidFill>
                <a:cs typeface="B Nazanin" pitchFamily="2" charset="-78"/>
              </a:rPr>
              <a:t>.</a:t>
            </a:r>
            <a:br>
              <a:rPr lang="fa-IR" sz="3200" b="1" dirty="0" smtClean="0">
                <a:solidFill>
                  <a:schemeClr val="accent4">
                    <a:lumMod val="50000"/>
                  </a:schemeClr>
                </a:solidFill>
                <a:cs typeface="B Nazanin" pitchFamily="2" charset="-78"/>
              </a:rPr>
            </a:br>
            <a:endParaRPr lang="en-US"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0"/>
            <a:ext cx="8229600" cy="1143000"/>
          </a:xfrm>
        </p:spPr>
        <p:txBody>
          <a:bodyPr/>
          <a:lstStyle/>
          <a:p>
            <a:pPr algn="r" rtl="1"/>
            <a:r>
              <a:rPr lang="fa-IR" dirty="0"/>
              <a:t>کلسترول و بیماریهای قلبی</a:t>
            </a:r>
            <a:endParaRPr lang="en-US" dirty="0"/>
          </a:p>
        </p:txBody>
      </p:sp>
      <p:sp>
        <p:nvSpPr>
          <p:cNvPr id="14339" name="Rectangle 3"/>
          <p:cNvSpPr>
            <a:spLocks noGrp="1" noChangeArrowheads="1"/>
          </p:cNvSpPr>
          <p:nvPr>
            <p:ph type="body" idx="1"/>
          </p:nvPr>
        </p:nvSpPr>
        <p:spPr>
          <a:xfrm>
            <a:off x="642910" y="1000108"/>
            <a:ext cx="8229600" cy="4525963"/>
          </a:xfrm>
        </p:spPr>
        <p:txBody>
          <a:bodyPr>
            <a:noAutofit/>
          </a:bodyPr>
          <a:lstStyle/>
          <a:p>
            <a:pPr algn="just" rtl="1">
              <a:lnSpc>
                <a:spcPct val="90000"/>
              </a:lnSpc>
            </a:pPr>
            <a:r>
              <a:rPr lang="fa-IR" sz="2800" b="1" dirty="0">
                <a:solidFill>
                  <a:schemeClr val="accent4">
                    <a:lumMod val="50000"/>
                  </a:schemeClr>
                </a:solidFill>
                <a:cs typeface="B Nazanin" pitchFamily="2" charset="-78"/>
              </a:rPr>
              <a:t>هنگامی که مقدار کلسترول در خون زیاد می شود در دیواره سرخرگها رسوب می کند و به مرور زمان این رسوب باعث سخت شدن رگها می شود. در نتیجه سرخرگها باریک می شوند و جریان خون به قلب کند شده و یا قطع می شود</a:t>
            </a:r>
            <a:r>
              <a:rPr lang="fa-IR" sz="2800" b="1" dirty="0" smtClean="0">
                <a:solidFill>
                  <a:schemeClr val="accent4">
                    <a:lumMod val="50000"/>
                  </a:schemeClr>
                </a:solidFill>
                <a:cs typeface="B Nazanin" pitchFamily="2" charset="-78"/>
              </a:rPr>
              <a:t>.</a:t>
            </a:r>
          </a:p>
          <a:p>
            <a:pPr algn="just" rtl="1">
              <a:lnSpc>
                <a:spcPct val="90000"/>
              </a:lnSpc>
            </a:pPr>
            <a:endParaRPr lang="fa-IR" sz="2800" b="1" dirty="0">
              <a:solidFill>
                <a:schemeClr val="accent4">
                  <a:lumMod val="50000"/>
                </a:schemeClr>
              </a:solidFill>
              <a:cs typeface="B Nazanin" pitchFamily="2" charset="-78"/>
            </a:endParaRPr>
          </a:p>
          <a:p>
            <a:pPr algn="just" rtl="1">
              <a:lnSpc>
                <a:spcPct val="90000"/>
              </a:lnSpc>
            </a:pPr>
            <a:r>
              <a:rPr lang="fa-IR" sz="2800" b="1" dirty="0">
                <a:solidFill>
                  <a:schemeClr val="accent4">
                    <a:lumMod val="50000"/>
                  </a:schemeClr>
                </a:solidFill>
                <a:cs typeface="B Nazanin" pitchFamily="2" charset="-78"/>
              </a:rPr>
              <a:t>خون اکسیژن را به قلب حمل می کند و اگر جریان خون و اکسیژن کافی به دلیل باریک شدن سرخرگها به قلب نرسد فرد دچار درد در قفسه سینه می شود</a:t>
            </a:r>
            <a:r>
              <a:rPr lang="fa-IR" sz="2800" b="1" dirty="0" smtClean="0">
                <a:solidFill>
                  <a:schemeClr val="accent4">
                    <a:lumMod val="50000"/>
                  </a:schemeClr>
                </a:solidFill>
                <a:cs typeface="B Nazanin" pitchFamily="2" charset="-78"/>
              </a:rPr>
              <a:t>.</a:t>
            </a:r>
          </a:p>
          <a:p>
            <a:pPr algn="just" rtl="1">
              <a:lnSpc>
                <a:spcPct val="90000"/>
              </a:lnSpc>
            </a:pPr>
            <a:endParaRPr lang="fa-IR" sz="2800" b="1" dirty="0" smtClean="0">
              <a:solidFill>
                <a:schemeClr val="accent4">
                  <a:lumMod val="50000"/>
                </a:schemeClr>
              </a:solidFill>
              <a:cs typeface="B Nazanin" pitchFamily="2" charset="-78"/>
            </a:endParaRPr>
          </a:p>
          <a:p>
            <a:pPr algn="just" rtl="1">
              <a:buFont typeface="Arial" charset="0"/>
              <a:buChar char="•"/>
            </a:pPr>
            <a:r>
              <a:rPr lang="fa-IR" sz="2800" b="1" dirty="0" smtClean="0">
                <a:solidFill>
                  <a:schemeClr val="accent4">
                    <a:lumMod val="50000"/>
                  </a:schemeClr>
                </a:solidFill>
                <a:cs typeface="B Nazanin" pitchFamily="2" charset="-78"/>
              </a:rPr>
              <a:t>در صورتیکه به علت مسدود شدن سرخرگها خونرسانی به </a:t>
            </a:r>
            <a:r>
              <a:rPr lang="fa-IR" sz="2800" b="1" dirty="0" smtClean="0">
                <a:solidFill>
                  <a:schemeClr val="accent4">
                    <a:lumMod val="50000"/>
                  </a:schemeClr>
                </a:solidFill>
                <a:cs typeface="B Nazanin" pitchFamily="2" charset="-78"/>
              </a:rPr>
              <a:t>قلب بطور کامل قطع شود ، به حمله قلبی منجر می شود.</a:t>
            </a:r>
          </a:p>
          <a:p>
            <a:pPr algn="just" rtl="1">
              <a:lnSpc>
                <a:spcPct val="90000"/>
              </a:lnSpc>
            </a:pP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1357298"/>
            <a:ext cx="8786842" cy="3724096"/>
          </a:xfrm>
          <a:prstGeom prst="rect">
            <a:avLst/>
          </a:prstGeom>
        </p:spPr>
        <p:txBody>
          <a:bodyPr wrap="square">
            <a:spAutoFit/>
          </a:bodyPr>
          <a:lstStyle/>
          <a:p>
            <a:pPr algn="just" rtl="1">
              <a:lnSpc>
                <a:spcPct val="150000"/>
              </a:lnSpc>
            </a:pPr>
            <a:r>
              <a:rPr lang="fa-IR" sz="3200" b="1" dirty="0" smtClean="0">
                <a:solidFill>
                  <a:schemeClr val="accent4">
                    <a:lumMod val="50000"/>
                  </a:schemeClr>
                </a:solidFill>
                <a:cs typeface="B Nazanin" pitchFamily="2" charset="-78"/>
              </a:rPr>
              <a:t>در </a:t>
            </a:r>
            <a:r>
              <a:rPr lang="fa-IR" sz="3200" b="1" dirty="0" smtClean="0">
                <a:solidFill>
                  <a:schemeClr val="accent4">
                    <a:lumMod val="50000"/>
                  </a:schemeClr>
                </a:solidFill>
                <a:cs typeface="B Nazanin" pitchFamily="2" charset="-78"/>
              </a:rPr>
              <a:t>نتیجه پائین آوردن کلسترول برای همه کس ( بزرگسال یا جوان ، میانسال یا سالمند ، سالم یا مبتلا به بیماری قلبی ) حائز اهمیت است.</a:t>
            </a:r>
          </a:p>
          <a:p>
            <a:pPr algn="just" rtl="1">
              <a:lnSpc>
                <a:spcPct val="150000"/>
              </a:lnSpc>
            </a:pPr>
            <a:r>
              <a:rPr lang="fa-IR" sz="3200" b="1" dirty="0" smtClean="0">
                <a:solidFill>
                  <a:schemeClr val="accent4">
                    <a:lumMod val="50000"/>
                  </a:schemeClr>
                </a:solidFill>
                <a:cs typeface="B Nazanin" pitchFamily="2" charset="-78"/>
              </a:rPr>
              <a:t>هر فرد 20 ساله و بیشتر باید دست کم هر 5 سال یک بار کلسترول خون خود را اندازه گیری کند.</a:t>
            </a:r>
            <a:endParaRPr lang="en-US" sz="32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r" rtl="1"/>
            <a:r>
              <a:rPr lang="fa-IR" dirty="0"/>
              <a:t>عوامل موثر بر کلسترول خون </a:t>
            </a:r>
            <a:endParaRPr lang="en-US" dirty="0"/>
          </a:p>
        </p:txBody>
      </p:sp>
      <p:sp>
        <p:nvSpPr>
          <p:cNvPr id="15363" name="Rectangle 3"/>
          <p:cNvSpPr>
            <a:spLocks noGrp="1" noChangeArrowheads="1"/>
          </p:cNvSpPr>
          <p:nvPr>
            <p:ph type="body" idx="1"/>
          </p:nvPr>
        </p:nvSpPr>
        <p:spPr>
          <a:xfrm>
            <a:off x="1676400" y="1600200"/>
            <a:ext cx="7010400" cy="4533900"/>
          </a:xfrm>
        </p:spPr>
        <p:txBody>
          <a:bodyPr>
            <a:noAutofit/>
          </a:bodyPr>
          <a:lstStyle/>
          <a:p>
            <a:pPr algn="r" rtl="1">
              <a:lnSpc>
                <a:spcPct val="90000"/>
              </a:lnSpc>
            </a:pPr>
            <a:r>
              <a:rPr lang="fa-IR" sz="2800" dirty="0">
                <a:solidFill>
                  <a:schemeClr val="accent4">
                    <a:lumMod val="50000"/>
                  </a:schemeClr>
                </a:solidFill>
                <a:cs typeface="B Nazanin" pitchFamily="2" charset="-78"/>
              </a:rPr>
              <a:t>رژیم غذائی ( چربیهای اشباع و کلسترول غذا )</a:t>
            </a:r>
          </a:p>
          <a:p>
            <a:pPr algn="r" rtl="1">
              <a:lnSpc>
                <a:spcPct val="90000"/>
              </a:lnSpc>
            </a:pPr>
            <a:r>
              <a:rPr lang="fa-IR" sz="2800" dirty="0">
                <a:solidFill>
                  <a:schemeClr val="accent4">
                    <a:lumMod val="50000"/>
                  </a:schemeClr>
                </a:solidFill>
                <a:cs typeface="B Nazanin" pitchFamily="2" charset="-78"/>
              </a:rPr>
              <a:t>وزن ( کاهش وزن از مقدار چربی بد خون کاسته و چربی خوب را افزایش می دهد )</a:t>
            </a:r>
          </a:p>
          <a:p>
            <a:pPr algn="r" rtl="1">
              <a:lnSpc>
                <a:spcPct val="90000"/>
              </a:lnSpc>
            </a:pPr>
            <a:r>
              <a:rPr lang="fa-IR" sz="2800" dirty="0">
                <a:solidFill>
                  <a:schemeClr val="accent4">
                    <a:lumMod val="50000"/>
                  </a:schemeClr>
                </a:solidFill>
                <a:cs typeface="B Nazanin" pitchFamily="2" charset="-78"/>
              </a:rPr>
              <a:t>فعالیت جسمانی ( فعالیت جسمانی منظم و به مدت 30 دقیقه می تواند کلسترول بد را کاهش و کلسترول خوب را افزایش دهد</a:t>
            </a:r>
          </a:p>
          <a:p>
            <a:pPr algn="r" rtl="1">
              <a:lnSpc>
                <a:spcPct val="90000"/>
              </a:lnSpc>
              <a:buFont typeface="Wingdings" pitchFamily="2" charset="2"/>
              <a:buNone/>
            </a:pPr>
            <a:endParaRPr lang="en-US" sz="2800" dirty="0">
              <a:solidFill>
                <a:schemeClr val="accent4">
                  <a:lumMod val="50000"/>
                </a:schemeClr>
              </a:solidFill>
              <a:cs typeface="B Nazanin" pitchFamily="2" charset="-78"/>
            </a:endParaRPr>
          </a:p>
          <a:p>
            <a:pPr algn="r" rtl="1">
              <a:lnSpc>
                <a:spcPct val="90000"/>
              </a:lnSpc>
            </a:pPr>
            <a:r>
              <a:rPr lang="fa-IR" sz="2800" dirty="0">
                <a:solidFill>
                  <a:schemeClr val="accent4">
                    <a:lumMod val="50000"/>
                  </a:schemeClr>
                </a:solidFill>
                <a:cs typeface="B Nazanin" pitchFamily="2" charset="-78"/>
              </a:rPr>
              <a:t>سن و جنس : پیش از سن یائسگی ، در زنان کلسترول کمتر از مردان هم سن آنهاست ولی پس از یائسگی میزان کلسترول بد میل به افزایش می یابد.</a:t>
            </a:r>
          </a:p>
          <a:p>
            <a:pPr algn="r" rtl="1">
              <a:lnSpc>
                <a:spcPct val="90000"/>
              </a:lnSpc>
            </a:pPr>
            <a:r>
              <a:rPr lang="fa-IR" sz="2800" dirty="0">
                <a:solidFill>
                  <a:schemeClr val="accent4">
                    <a:lumMod val="50000"/>
                  </a:schemeClr>
                </a:solidFill>
                <a:cs typeface="B Nazanin" pitchFamily="2" charset="-78"/>
              </a:rPr>
              <a:t>وراثت</a:t>
            </a:r>
            <a:endParaRPr lang="en-US" sz="2800" dirty="0">
              <a:solidFill>
                <a:schemeClr val="accent4">
                  <a:lumMod val="50000"/>
                </a:schemeClr>
              </a:solidFill>
              <a:cs typeface="B Nazanin" pitchFamily="2" charset="-78"/>
            </a:endParaRPr>
          </a:p>
        </p:txBody>
      </p:sp>
      <p:pic>
        <p:nvPicPr>
          <p:cNvPr id="15364" name="Picture 4" descr="CA3HZP9W"/>
          <p:cNvPicPr>
            <a:picLocks noChangeAspect="1" noChangeArrowheads="1"/>
          </p:cNvPicPr>
          <p:nvPr/>
        </p:nvPicPr>
        <p:blipFill>
          <a:blip r:embed="rId2"/>
          <a:srcRect/>
          <a:stretch>
            <a:fillRect/>
          </a:stretch>
        </p:blipFill>
        <p:spPr bwMode="auto">
          <a:xfrm>
            <a:off x="304800" y="3619500"/>
            <a:ext cx="1219200" cy="1181100"/>
          </a:xfrm>
          <a:prstGeom prst="rect">
            <a:avLst/>
          </a:prstGeom>
          <a:noFill/>
        </p:spPr>
      </p:pic>
      <p:pic>
        <p:nvPicPr>
          <p:cNvPr id="15365" name="Picture 5" descr="4"/>
          <p:cNvPicPr>
            <a:picLocks noChangeAspect="1" noChangeArrowheads="1"/>
          </p:cNvPicPr>
          <p:nvPr/>
        </p:nvPicPr>
        <p:blipFill>
          <a:blip r:embed="rId3"/>
          <a:srcRect/>
          <a:stretch>
            <a:fillRect/>
          </a:stretch>
        </p:blipFill>
        <p:spPr bwMode="auto">
          <a:xfrm>
            <a:off x="304800" y="2447925"/>
            <a:ext cx="1266825" cy="981075"/>
          </a:xfrm>
          <a:prstGeom prst="rect">
            <a:avLst/>
          </a:prstGeom>
          <a:noFill/>
        </p:spPr>
      </p:pic>
      <p:pic>
        <p:nvPicPr>
          <p:cNvPr id="15366" name="Picture 6" descr="CA2NGD6N"/>
          <p:cNvPicPr>
            <a:picLocks noChangeAspect="1" noChangeArrowheads="1"/>
          </p:cNvPicPr>
          <p:nvPr/>
        </p:nvPicPr>
        <p:blipFill>
          <a:blip r:embed="rId4"/>
          <a:srcRect/>
          <a:stretch>
            <a:fillRect/>
          </a:stretch>
        </p:blipFill>
        <p:spPr bwMode="auto">
          <a:xfrm>
            <a:off x="304800" y="1295400"/>
            <a:ext cx="1285875" cy="914400"/>
          </a:xfrm>
          <a:prstGeom prst="rect">
            <a:avLst/>
          </a:prstGeom>
          <a:noFill/>
        </p:spPr>
      </p:pic>
      <p:pic>
        <p:nvPicPr>
          <p:cNvPr id="15367" name="Picture 7" descr="CA7HYSNY"/>
          <p:cNvPicPr>
            <a:picLocks noChangeAspect="1" noChangeArrowheads="1"/>
          </p:cNvPicPr>
          <p:nvPr/>
        </p:nvPicPr>
        <p:blipFill>
          <a:blip r:embed="rId5"/>
          <a:srcRect/>
          <a:stretch>
            <a:fillRect/>
          </a:stretch>
        </p:blipFill>
        <p:spPr bwMode="auto">
          <a:xfrm>
            <a:off x="304800" y="4972050"/>
            <a:ext cx="1219200" cy="1200150"/>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r" rtl="1"/>
            <a:r>
              <a:rPr lang="fa-IR"/>
              <a:t>تغذیه </a:t>
            </a:r>
            <a:endParaRPr lang="en-US"/>
          </a:p>
        </p:txBody>
      </p:sp>
      <p:sp>
        <p:nvSpPr>
          <p:cNvPr id="37891" name="Rectangle 3"/>
          <p:cNvSpPr>
            <a:spLocks noGrp="1" noChangeArrowheads="1"/>
          </p:cNvSpPr>
          <p:nvPr>
            <p:ph type="body" idx="1"/>
          </p:nvPr>
        </p:nvSpPr>
        <p:spPr>
          <a:xfrm>
            <a:off x="2667000" y="1143000"/>
            <a:ext cx="6248400" cy="5715000"/>
          </a:xfrm>
        </p:spPr>
        <p:txBody>
          <a:bodyPr/>
          <a:lstStyle/>
          <a:p>
            <a:pPr algn="r" rtl="1">
              <a:lnSpc>
                <a:spcPct val="90000"/>
              </a:lnSpc>
            </a:pPr>
            <a:r>
              <a:rPr lang="fa-IR" sz="2400" dirty="0"/>
              <a:t>غذاهای کم چربی که برای مصرف مناسبند شامل : لبنیات بدون چربی یا 1٪ چربی ، گوشت کم چربی ،ماهی ، ماکیان پوست کنده، حبوبات تصفیه نشده و میوه</a:t>
            </a:r>
          </a:p>
          <a:p>
            <a:pPr algn="r" rtl="1">
              <a:lnSpc>
                <a:spcPct val="90000"/>
              </a:lnSpc>
            </a:pPr>
            <a:r>
              <a:rPr lang="fa-IR" sz="2400" dirty="0"/>
              <a:t>دل ، جگر ، قلوه ، زرده تخم مرغ و لبنیات پر چرب جزئ غذاهای پر کلسترول می باشند.</a:t>
            </a:r>
          </a:p>
          <a:p>
            <a:pPr algn="r" rtl="1">
              <a:lnSpc>
                <a:spcPct val="90000"/>
              </a:lnSpc>
            </a:pPr>
            <a:r>
              <a:rPr lang="fa-IR" sz="2400" dirty="0"/>
              <a:t>جو دو سر ، برخی میوه ها مانند پرتقال و گلابی ، سبزیها مانن کلم ، هویج ، نخود و لوبیای خشک شده منابع غذائی فیبردار هستند که کلسترول بد را کاهش می دهند.</a:t>
            </a:r>
          </a:p>
          <a:p>
            <a:pPr algn="r" rtl="1">
              <a:lnSpc>
                <a:spcPct val="90000"/>
              </a:lnSpc>
            </a:pPr>
            <a:r>
              <a:rPr lang="fa-IR" sz="2400" dirty="0"/>
              <a:t>مناسبترین روش پخت غذا آب پز ، بخار پز و یا کباب پز کردن می باشد.</a:t>
            </a:r>
          </a:p>
          <a:p>
            <a:pPr algn="r" rtl="1">
              <a:lnSpc>
                <a:spcPct val="90000"/>
              </a:lnSpc>
            </a:pPr>
            <a:r>
              <a:rPr lang="fa-IR" sz="2400" dirty="0"/>
              <a:t>روغن آفتابگردان ، روغن زیتون ، روغن سویا ، روغن ماهی و گردو کم ضررترین چربیها هستند.</a:t>
            </a:r>
          </a:p>
          <a:p>
            <a:pPr algn="r" rtl="1">
              <a:lnSpc>
                <a:spcPct val="90000"/>
              </a:lnSpc>
            </a:pPr>
            <a:r>
              <a:rPr lang="fa-IR" sz="2400" dirty="0"/>
              <a:t> هرگز برای سرخ کردن مواد غذائی از روغن معمولی استفاده نکنید و حتما از روغن مایع مخصوص سرخ کردن استفاده کنید .</a:t>
            </a:r>
            <a:endParaRPr lang="en-US" sz="2400" dirty="0"/>
          </a:p>
        </p:txBody>
      </p:sp>
      <p:pic>
        <p:nvPicPr>
          <p:cNvPr id="37892" name="Picture 4" descr="CA8LQFSX"/>
          <p:cNvPicPr>
            <a:picLocks noChangeAspect="1" noChangeArrowheads="1"/>
          </p:cNvPicPr>
          <p:nvPr/>
        </p:nvPicPr>
        <p:blipFill>
          <a:blip r:embed="rId2"/>
          <a:srcRect/>
          <a:stretch>
            <a:fillRect/>
          </a:stretch>
        </p:blipFill>
        <p:spPr bwMode="auto">
          <a:xfrm>
            <a:off x="685800" y="3962400"/>
            <a:ext cx="1143000" cy="1085850"/>
          </a:xfrm>
          <a:prstGeom prst="rect">
            <a:avLst/>
          </a:prstGeom>
          <a:noFill/>
        </p:spPr>
      </p:pic>
      <p:pic>
        <p:nvPicPr>
          <p:cNvPr id="37893" name="Picture 5" descr="CA2R8PYV"/>
          <p:cNvPicPr>
            <a:picLocks noChangeAspect="1" noChangeArrowheads="1"/>
          </p:cNvPicPr>
          <p:nvPr/>
        </p:nvPicPr>
        <p:blipFill>
          <a:blip r:embed="rId3"/>
          <a:srcRect/>
          <a:stretch>
            <a:fillRect/>
          </a:stretch>
        </p:blipFill>
        <p:spPr bwMode="auto">
          <a:xfrm>
            <a:off x="685800" y="2743200"/>
            <a:ext cx="1143000" cy="1047750"/>
          </a:xfrm>
          <a:prstGeom prst="rect">
            <a:avLst/>
          </a:prstGeom>
          <a:noFill/>
        </p:spPr>
      </p:pic>
      <p:pic>
        <p:nvPicPr>
          <p:cNvPr id="37894" name="Picture 6" descr="CAA42SAM"/>
          <p:cNvPicPr>
            <a:picLocks noChangeAspect="1" noChangeArrowheads="1"/>
          </p:cNvPicPr>
          <p:nvPr/>
        </p:nvPicPr>
        <p:blipFill>
          <a:blip r:embed="rId4"/>
          <a:srcRect/>
          <a:stretch>
            <a:fillRect/>
          </a:stretch>
        </p:blipFill>
        <p:spPr bwMode="auto">
          <a:xfrm>
            <a:off x="685800" y="1143000"/>
            <a:ext cx="1219200" cy="1304925"/>
          </a:xfrm>
          <a:prstGeom prst="rect">
            <a:avLst/>
          </a:prstGeom>
          <a:noFill/>
        </p:spPr>
      </p:pic>
      <p:pic>
        <p:nvPicPr>
          <p:cNvPr id="37895" name="Picture 7" descr="CAC7GH2N"/>
          <p:cNvPicPr>
            <a:picLocks noChangeAspect="1" noChangeArrowheads="1"/>
          </p:cNvPicPr>
          <p:nvPr/>
        </p:nvPicPr>
        <p:blipFill>
          <a:blip r:embed="rId5"/>
          <a:srcRect/>
          <a:stretch>
            <a:fillRect/>
          </a:stretch>
        </p:blipFill>
        <p:spPr bwMode="auto">
          <a:xfrm>
            <a:off x="609600" y="5334000"/>
            <a:ext cx="1181100" cy="1104900"/>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67" name="Group 47"/>
          <p:cNvGraphicFramePr>
            <a:graphicFrameLocks noGrp="1"/>
          </p:cNvGraphicFramePr>
          <p:nvPr>
            <p:ph/>
          </p:nvPr>
        </p:nvGraphicFramePr>
        <p:xfrm>
          <a:off x="24846" y="228600"/>
          <a:ext cx="9119154" cy="6374892"/>
        </p:xfrm>
        <a:graphic>
          <a:graphicData uri="http://schemas.openxmlformats.org/drawingml/2006/table">
            <a:tbl>
              <a:tblPr rtl="1"/>
              <a:tblGrid>
                <a:gridCol w="3277805"/>
                <a:gridCol w="2737205"/>
                <a:gridCol w="3104144"/>
              </a:tblGrid>
              <a:tr h="6096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dirty="0" smtClean="0">
                          <a:ln>
                            <a:noFill/>
                          </a:ln>
                          <a:solidFill>
                            <a:srgbClr val="FF0000"/>
                          </a:solidFill>
                          <a:effectLst/>
                          <a:latin typeface="Arial" charset="0"/>
                          <a:cs typeface="Arial" charset="0"/>
                        </a:rPr>
                        <a:t>نوع چربی</a:t>
                      </a:r>
                      <a:endParaRPr kumimoji="0" lang="en-US" sz="2800" b="1" i="0" u="none" strike="noStrike" cap="none" normalizeH="0" baseline="0" dirty="0" smtClean="0">
                        <a:ln>
                          <a:noFill/>
                        </a:ln>
                        <a:solidFill>
                          <a:srgbClr val="FF0000"/>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rgbClr val="FF0000"/>
                          </a:solidFill>
                          <a:effectLst/>
                          <a:latin typeface="Arial" charset="0"/>
                          <a:cs typeface="Arial" charset="0"/>
                        </a:rPr>
                        <a:t>نوع عارضه</a:t>
                      </a:r>
                      <a:endParaRPr kumimoji="0" lang="en-US" sz="2800" b="1" i="0" u="none" strike="noStrike" cap="none" normalizeH="0" baseline="0" smtClean="0">
                        <a:ln>
                          <a:noFill/>
                        </a:ln>
                        <a:solidFill>
                          <a:srgbClr val="FF0000"/>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rgbClr val="FF0000"/>
                          </a:solidFill>
                          <a:effectLst/>
                          <a:latin typeface="Arial" charset="0"/>
                          <a:cs typeface="Arial" charset="0"/>
                        </a:rPr>
                        <a:t>منابع غذایی</a:t>
                      </a:r>
                      <a:endParaRPr kumimoji="0" lang="en-US" sz="2800" b="1" i="0" u="none" strike="noStrike" cap="none" normalizeH="0" baseline="0" smtClean="0">
                        <a:ln>
                          <a:noFill/>
                        </a:ln>
                        <a:solidFill>
                          <a:srgbClr val="FF0000"/>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575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dirty="0" smtClean="0">
                          <a:ln>
                            <a:noFill/>
                          </a:ln>
                          <a:solidFill>
                            <a:schemeClr val="tx1"/>
                          </a:solidFill>
                          <a:effectLst/>
                          <a:latin typeface="Arial" charset="0"/>
                          <a:cs typeface="Arial" charset="0"/>
                        </a:rPr>
                        <a:t>چربی های اشباع ( روغن های حیوانی)</a:t>
                      </a:r>
                      <a:endParaRPr kumimoji="0" lang="en-US" sz="2800" b="1"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chemeClr val="tx1"/>
                          </a:solidFill>
                          <a:effectLst/>
                          <a:latin typeface="Arial" charset="0"/>
                          <a:cs typeface="Arial" charset="0"/>
                        </a:rPr>
                        <a:t>-افزایش کلسترول بد </a:t>
                      </a:r>
                    </a:p>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chemeClr val="tx1"/>
                          </a:solidFill>
                          <a:effectLst/>
                          <a:latin typeface="Arial" charset="0"/>
                          <a:cs typeface="Arial" charset="0"/>
                        </a:rPr>
                        <a:t>-افزایش احتمال لخته شدن خون</a:t>
                      </a:r>
                      <a:endParaRPr kumimoji="0" lang="en-US" sz="28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dirty="0" smtClean="0">
                          <a:ln>
                            <a:noFill/>
                          </a:ln>
                          <a:solidFill>
                            <a:schemeClr val="tx1"/>
                          </a:solidFill>
                          <a:effectLst/>
                          <a:latin typeface="Arial" charset="0"/>
                          <a:cs typeface="Arial" charset="0"/>
                        </a:rPr>
                        <a:t>گوشت ها  ولبنیات پر چرب؛ کلیه چربی ها با منشا حیوانی،حلوا وسوهان</a:t>
                      </a:r>
                      <a:endParaRPr kumimoji="0" lang="en-US" sz="28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575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chemeClr val="tx1"/>
                          </a:solidFill>
                          <a:effectLst/>
                          <a:latin typeface="Arial" charset="0"/>
                          <a:cs typeface="Arial" charset="0"/>
                        </a:rPr>
                        <a:t>چربی های ترانس ( روغنهای نباتی جامد )</a:t>
                      </a:r>
                      <a:endParaRPr kumimoji="0" lang="en-US" sz="28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smtClean="0">
                          <a:ln>
                            <a:noFill/>
                          </a:ln>
                          <a:solidFill>
                            <a:schemeClr val="tx1"/>
                          </a:solidFill>
                          <a:effectLst/>
                          <a:latin typeface="Arial" charset="0"/>
                          <a:cs typeface="Arial" charset="0"/>
                        </a:rPr>
                        <a:t>- افزایش کلسترول بد </a:t>
                      </a:r>
                    </a:p>
                    <a:p>
                      <a:pPr marL="0" marR="0" lvl="0" indent="0" algn="r" defTabSz="914400" rtl="1" eaLnBrk="1" fontAlgn="base" latinLnBrk="0" hangingPunct="1">
                        <a:lnSpc>
                          <a:spcPct val="100000"/>
                        </a:lnSpc>
                        <a:spcBef>
                          <a:spcPct val="20000"/>
                        </a:spcBef>
                        <a:spcAft>
                          <a:spcPct val="0"/>
                        </a:spcAft>
                        <a:buClr>
                          <a:schemeClr val="accent1"/>
                        </a:buClr>
                        <a:buSzPct val="65000"/>
                        <a:buFontTx/>
                        <a:buChar char="-"/>
                        <a:tabLst/>
                      </a:pPr>
                      <a:r>
                        <a:rPr kumimoji="0" lang="fa-IR" sz="2800" b="1" i="0" u="none" strike="noStrike" cap="none" normalizeH="0" baseline="0" smtClean="0">
                          <a:ln>
                            <a:noFill/>
                          </a:ln>
                          <a:solidFill>
                            <a:schemeClr val="tx1"/>
                          </a:solidFill>
                          <a:effectLst/>
                          <a:latin typeface="Arial" charset="0"/>
                          <a:cs typeface="Arial" charset="0"/>
                        </a:rPr>
                        <a:t>کاهش کلسترول خوب</a:t>
                      </a:r>
                    </a:p>
                    <a:p>
                      <a:pPr marL="0" marR="0" lvl="0" indent="0" algn="r" defTabSz="914400" rtl="1" eaLnBrk="1" fontAlgn="base" latinLnBrk="0" hangingPunct="1">
                        <a:lnSpc>
                          <a:spcPct val="100000"/>
                        </a:lnSpc>
                        <a:spcBef>
                          <a:spcPct val="20000"/>
                        </a:spcBef>
                        <a:spcAft>
                          <a:spcPct val="0"/>
                        </a:spcAft>
                        <a:buClr>
                          <a:schemeClr val="accent1"/>
                        </a:buClr>
                        <a:buSzPct val="65000"/>
                        <a:buFontTx/>
                        <a:buChar char="-"/>
                        <a:tabLst/>
                      </a:pPr>
                      <a:r>
                        <a:rPr kumimoji="0" lang="fa-IR" sz="2800" b="1" i="0" u="none" strike="noStrike" cap="none" normalizeH="0" baseline="0" smtClean="0">
                          <a:ln>
                            <a:noFill/>
                          </a:ln>
                          <a:solidFill>
                            <a:schemeClr val="tx1"/>
                          </a:solidFill>
                          <a:effectLst/>
                          <a:latin typeface="Arial" charset="0"/>
                          <a:cs typeface="Arial" charset="0"/>
                        </a:rPr>
                        <a:t>افزایش بیماریهای قلبی عروقی</a:t>
                      </a:r>
                    </a:p>
                    <a:p>
                      <a:pPr marL="0" marR="0" lvl="0" indent="0" algn="r" defTabSz="914400" rtl="1" eaLnBrk="1" fontAlgn="base" latinLnBrk="0" hangingPunct="1">
                        <a:lnSpc>
                          <a:spcPct val="100000"/>
                        </a:lnSpc>
                        <a:spcBef>
                          <a:spcPct val="20000"/>
                        </a:spcBef>
                        <a:spcAft>
                          <a:spcPct val="0"/>
                        </a:spcAft>
                        <a:buClr>
                          <a:schemeClr val="accent1"/>
                        </a:buClr>
                        <a:buSzPct val="65000"/>
                        <a:buFontTx/>
                        <a:buNone/>
                        <a:tabLst/>
                      </a:pPr>
                      <a:r>
                        <a:rPr kumimoji="0" lang="fa-IR" sz="2800" b="1" i="0" u="none" strike="noStrike" cap="none" normalizeH="0" baseline="0" smtClean="0">
                          <a:ln>
                            <a:noFill/>
                          </a:ln>
                          <a:solidFill>
                            <a:schemeClr val="tx1"/>
                          </a:solidFill>
                          <a:effectLst/>
                          <a:latin typeface="Arial" charset="0"/>
                          <a:cs typeface="Arial" charset="0"/>
                        </a:rPr>
                        <a:t>- افزایش ابتلا به سرطان</a:t>
                      </a:r>
                      <a:endParaRPr kumimoji="0" lang="en-US" sz="28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800" b="1" i="0" u="none" strike="noStrike" cap="none" normalizeH="0" baseline="0" dirty="0" smtClean="0">
                          <a:ln>
                            <a:noFill/>
                          </a:ln>
                          <a:solidFill>
                            <a:schemeClr val="tx1"/>
                          </a:solidFill>
                          <a:effectLst/>
                          <a:latin typeface="Arial" charset="0"/>
                          <a:cs typeface="Arial" charset="0"/>
                        </a:rPr>
                        <a:t>روغن های گیاهی جامد؛ بیسکویت وانواع شیرینیجات خشک،بستنی چوبی، کره های مارگارین</a:t>
                      </a:r>
                      <a:endParaRPr kumimoji="0" lang="en-US" sz="28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83" name="Group 43"/>
          <p:cNvGraphicFramePr>
            <a:graphicFrameLocks noGrp="1"/>
          </p:cNvGraphicFramePr>
          <p:nvPr>
            <p:ph/>
          </p:nvPr>
        </p:nvGraphicFramePr>
        <p:xfrm>
          <a:off x="-2" y="-23"/>
          <a:ext cx="9144002" cy="6787921"/>
        </p:xfrm>
        <a:graphic>
          <a:graphicData uri="http://schemas.openxmlformats.org/drawingml/2006/table">
            <a:tbl>
              <a:tblPr rtl="1"/>
              <a:tblGrid>
                <a:gridCol w="3471334"/>
                <a:gridCol w="2963334"/>
                <a:gridCol w="2709334"/>
              </a:tblGrid>
              <a:tr h="1143025">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rgbClr val="FF0000"/>
                          </a:solidFill>
                          <a:effectLst/>
                          <a:latin typeface="Arial" charset="0"/>
                          <a:cs typeface="Arial" charset="0"/>
                        </a:rPr>
                        <a:t>نوع چربی</a:t>
                      </a:r>
                      <a:endParaRPr kumimoji="0" lang="en-US" sz="2400" b="1" i="0" u="none" strike="noStrike" cap="none" normalizeH="0" baseline="0" dirty="0" smtClean="0">
                        <a:ln>
                          <a:noFill/>
                        </a:ln>
                        <a:solidFill>
                          <a:srgbClr val="FF0000"/>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rgbClr val="FF0000"/>
                          </a:solidFill>
                          <a:effectLst/>
                          <a:latin typeface="Arial" charset="0"/>
                          <a:cs typeface="Arial" charset="0"/>
                        </a:rPr>
                        <a:t>نوع عارضه</a:t>
                      </a:r>
                      <a:endParaRPr kumimoji="0" lang="en-US" sz="2400" b="1" i="0" u="none" strike="noStrike" cap="none" normalizeH="0" baseline="0" smtClean="0">
                        <a:ln>
                          <a:noFill/>
                        </a:ln>
                        <a:solidFill>
                          <a:srgbClr val="FF0000"/>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rgbClr val="FF0000"/>
                          </a:solidFill>
                          <a:effectLst/>
                          <a:latin typeface="Arial" charset="0"/>
                          <a:cs typeface="Arial" charset="0"/>
                        </a:rPr>
                        <a:t>منابع غذایی</a:t>
                      </a:r>
                      <a:endParaRPr kumimoji="0" lang="en-US" sz="2400" b="1" i="0" u="none" strike="noStrike" cap="none" normalizeH="0" baseline="0" dirty="0" smtClean="0">
                        <a:ln>
                          <a:noFill/>
                        </a:ln>
                        <a:solidFill>
                          <a:srgbClr val="FF0000"/>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7526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چربی های تک غیر اشباع ( روغن</a:t>
                      </a:r>
                    </a:p>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های مایع)</a:t>
                      </a:r>
                      <a:endParaRPr kumimoji="0" lang="en-US" sz="2400" b="1"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chemeClr val="tx1"/>
                          </a:solidFill>
                          <a:effectLst/>
                          <a:latin typeface="Arial" charset="0"/>
                          <a:cs typeface="Arial" charset="0"/>
                        </a:rPr>
                        <a:t>- کاهش کلسترول بد </a:t>
                      </a:r>
                    </a:p>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chemeClr val="tx1"/>
                          </a:solidFill>
                          <a:effectLst/>
                          <a:latin typeface="Arial" charset="0"/>
                          <a:cs typeface="Arial" charset="0"/>
                        </a:rPr>
                        <a:t>- افزایش کلسترول خوب</a:t>
                      </a: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 روغن زیتون</a:t>
                      </a:r>
                    </a:p>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 روغن هسته انگور</a:t>
                      </a:r>
                      <a:endParaRPr kumimoji="0" lang="en-US" sz="2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7526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chemeClr val="tx1"/>
                          </a:solidFill>
                          <a:effectLst/>
                          <a:latin typeface="Arial" charset="0"/>
                          <a:cs typeface="Arial" charset="0"/>
                        </a:rPr>
                        <a:t>چربی های امگا 3</a:t>
                      </a: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کاهش چربی خون</a:t>
                      </a:r>
                    </a:p>
                    <a:p>
                      <a:pPr marL="0" marR="0" lvl="0" indent="0" algn="r" defTabSz="914400" rtl="1" eaLnBrk="1" fontAlgn="base" latinLnBrk="0" hangingPunct="1">
                        <a:lnSpc>
                          <a:spcPct val="100000"/>
                        </a:lnSpc>
                        <a:spcBef>
                          <a:spcPct val="20000"/>
                        </a:spcBef>
                        <a:spcAft>
                          <a:spcPct val="0"/>
                        </a:spcAft>
                        <a:buClr>
                          <a:schemeClr val="accent1"/>
                        </a:buClr>
                        <a:buSzPct val="65000"/>
                        <a:buFontTx/>
                        <a:buChar char="-"/>
                        <a:tabLst/>
                      </a:pPr>
                      <a:r>
                        <a:rPr kumimoji="0" lang="fa-IR" sz="2400" b="1" i="0" u="none" strike="noStrike" cap="none" normalizeH="0" baseline="0" dirty="0" smtClean="0">
                          <a:ln>
                            <a:noFill/>
                          </a:ln>
                          <a:solidFill>
                            <a:schemeClr val="tx1"/>
                          </a:solidFill>
                          <a:effectLst/>
                          <a:latin typeface="Arial" charset="0"/>
                          <a:cs typeface="Arial" charset="0"/>
                        </a:rPr>
                        <a:t>کاهش فشار خون</a:t>
                      </a:r>
                    </a:p>
                    <a:p>
                      <a:pPr marL="0" marR="0" lvl="0" indent="0" algn="r" defTabSz="914400" rtl="1" eaLnBrk="1" fontAlgn="base" latinLnBrk="0" hangingPunct="1">
                        <a:lnSpc>
                          <a:spcPct val="100000"/>
                        </a:lnSpc>
                        <a:spcBef>
                          <a:spcPct val="20000"/>
                        </a:spcBef>
                        <a:spcAft>
                          <a:spcPct val="0"/>
                        </a:spcAft>
                        <a:buClr>
                          <a:schemeClr val="accent1"/>
                        </a:buClr>
                        <a:buSzPct val="65000"/>
                        <a:buFontTx/>
                        <a:buChar char="-"/>
                        <a:tabLst/>
                      </a:pPr>
                      <a:r>
                        <a:rPr kumimoji="0" lang="fa-IR" sz="2400" b="1" i="0" u="none" strike="noStrike" cap="none" normalizeH="0" baseline="0" dirty="0" smtClean="0">
                          <a:ln>
                            <a:noFill/>
                          </a:ln>
                          <a:solidFill>
                            <a:schemeClr val="tx1"/>
                          </a:solidFill>
                          <a:effectLst/>
                          <a:latin typeface="Arial" charset="0"/>
                          <a:cs typeface="Arial" charset="0"/>
                        </a:rPr>
                        <a:t>کاهش التهاب</a:t>
                      </a:r>
                    </a:p>
                    <a:p>
                      <a:pPr marL="0" marR="0" lvl="0" indent="0" algn="r" defTabSz="914400" rtl="1" eaLnBrk="1" fontAlgn="base" latinLnBrk="0" hangingPunct="1">
                        <a:lnSpc>
                          <a:spcPct val="100000"/>
                        </a:lnSpc>
                        <a:spcBef>
                          <a:spcPct val="20000"/>
                        </a:spcBef>
                        <a:spcAft>
                          <a:spcPct val="0"/>
                        </a:spcAft>
                        <a:buClr>
                          <a:schemeClr val="accent1"/>
                        </a:buClr>
                        <a:buSzPct val="65000"/>
                        <a:buFontTx/>
                        <a:buNone/>
                        <a:tabLst/>
                      </a:pPr>
                      <a:r>
                        <a:rPr kumimoji="0" lang="fa-IR" sz="2400" b="1" i="0" u="none" strike="noStrike" cap="none" normalizeH="0" baseline="0" dirty="0" smtClean="0">
                          <a:ln>
                            <a:noFill/>
                          </a:ln>
                          <a:solidFill>
                            <a:schemeClr val="tx1"/>
                          </a:solidFill>
                          <a:effectLst/>
                          <a:latin typeface="Arial" charset="0"/>
                          <a:cs typeface="Arial" charset="0"/>
                        </a:rPr>
                        <a:t>- جلو گیری از مرگ نا گهانی</a:t>
                      </a:r>
                      <a:endParaRPr kumimoji="0" lang="en-US" sz="2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chemeClr val="tx1"/>
                          </a:solidFill>
                          <a:effectLst/>
                          <a:latin typeface="Arial" charset="0"/>
                          <a:cs typeface="Arial" charset="0"/>
                        </a:rPr>
                        <a:t>روغن ماهی ؛ ماهی های چرب مثل شاه ماهی ؛ ماهی آزاد ؛ ساردین ؛ قزل آلای در یایی</a:t>
                      </a:r>
                    </a:p>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752600">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smtClean="0">
                          <a:ln>
                            <a:noFill/>
                          </a:ln>
                          <a:solidFill>
                            <a:schemeClr val="tx1"/>
                          </a:solidFill>
                          <a:effectLst/>
                          <a:latin typeface="Arial" charset="0"/>
                          <a:cs typeface="Arial" charset="0"/>
                        </a:rPr>
                        <a:t>چربی های امگا6</a:t>
                      </a: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Tx/>
                        <a:buChar char="-"/>
                        <a:tabLst/>
                      </a:pPr>
                      <a:r>
                        <a:rPr kumimoji="0" lang="fa-IR" sz="2400" b="1" i="0" u="none" strike="noStrike" cap="none" normalizeH="0" baseline="0" smtClean="0">
                          <a:ln>
                            <a:noFill/>
                          </a:ln>
                          <a:solidFill>
                            <a:schemeClr val="tx1"/>
                          </a:solidFill>
                          <a:effectLst/>
                          <a:latin typeface="Arial" charset="0"/>
                          <a:cs typeface="Arial" charset="0"/>
                        </a:rPr>
                        <a:t>کاهش کلسترول بد </a:t>
                      </a:r>
                    </a:p>
                    <a:p>
                      <a:pPr marL="0" marR="0" lvl="0" indent="0" algn="r" defTabSz="914400" rtl="1" eaLnBrk="1" fontAlgn="base" latinLnBrk="0" hangingPunct="1">
                        <a:lnSpc>
                          <a:spcPct val="100000"/>
                        </a:lnSpc>
                        <a:spcBef>
                          <a:spcPct val="20000"/>
                        </a:spcBef>
                        <a:spcAft>
                          <a:spcPct val="0"/>
                        </a:spcAft>
                        <a:buClr>
                          <a:schemeClr val="accent1"/>
                        </a:buClr>
                        <a:buSzPct val="65000"/>
                        <a:buFontTx/>
                        <a:buNone/>
                        <a:tabLst/>
                      </a:pPr>
                      <a:r>
                        <a:rPr kumimoji="0" lang="fa-IR" sz="2400" b="1" i="0" u="none" strike="noStrike" cap="none" normalizeH="0" baseline="0" smtClean="0">
                          <a:ln>
                            <a:noFill/>
                          </a:ln>
                          <a:solidFill>
                            <a:schemeClr val="tx1"/>
                          </a:solidFill>
                          <a:effectLst/>
                          <a:latin typeface="Arial" charset="0"/>
                          <a:cs typeface="Arial" charset="0"/>
                        </a:rPr>
                        <a:t>- کاهش کلسترول خوب ( در صورت مصرف زیاد )</a:t>
                      </a: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a-IR" sz="2400" b="1" i="0" u="none" strike="noStrike" cap="none" normalizeH="0" baseline="0" dirty="0" smtClean="0">
                          <a:ln>
                            <a:noFill/>
                          </a:ln>
                          <a:solidFill>
                            <a:schemeClr val="tx1"/>
                          </a:solidFill>
                          <a:effectLst/>
                          <a:latin typeface="Arial" charset="0"/>
                          <a:cs typeface="Arial" charset="0"/>
                        </a:rPr>
                        <a:t>روغن آفتابگردان</a:t>
                      </a:r>
                      <a:endParaRPr kumimoji="0" lang="en-US" sz="2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00240"/>
            <a:ext cx="9144000" cy="1470025"/>
          </a:xfrm>
        </p:spPr>
        <p:txBody>
          <a:bodyPr>
            <a:noAutofit/>
          </a:bodyPr>
          <a:lstStyle/>
          <a:p>
            <a:pPr algn="just" rtl="1"/>
            <a:r>
              <a:rPr lang="fa-IR" sz="4000" b="1" dirty="0" smtClean="0">
                <a:solidFill>
                  <a:schemeClr val="accent4">
                    <a:lumMod val="50000"/>
                  </a:schemeClr>
                </a:solidFill>
                <a:cs typeface="B Nazanin" pitchFamily="2" charset="-78"/>
              </a:rPr>
              <a:t/>
            </a:r>
            <a:br>
              <a:rPr lang="fa-IR" sz="4000" b="1" dirty="0" smtClean="0">
                <a:solidFill>
                  <a:schemeClr val="accent4">
                    <a:lumMod val="50000"/>
                  </a:schemeClr>
                </a:solidFill>
                <a:cs typeface="B Nazanin" pitchFamily="2" charset="-78"/>
              </a:rPr>
            </a:br>
            <a:r>
              <a:rPr lang="fa-IR" sz="4000" b="1" dirty="0" smtClean="0">
                <a:solidFill>
                  <a:schemeClr val="accent4">
                    <a:lumMod val="50000"/>
                  </a:schemeClr>
                </a:solidFill>
                <a:cs typeface="B Nazanin" pitchFamily="2" charset="-78"/>
              </a:rPr>
              <a:t>بالاخره </a:t>
            </a:r>
            <a:r>
              <a:rPr lang="fa-IR" sz="4000" b="1" dirty="0" smtClean="0">
                <a:solidFill>
                  <a:schemeClr val="accent4">
                    <a:lumMod val="50000"/>
                  </a:schemeClr>
                </a:solidFill>
                <a:cs typeface="B Nazanin" pitchFamily="2" charset="-78"/>
              </a:rPr>
              <a:t>کره حيواني بهتر است يا </a:t>
            </a:r>
            <a:r>
              <a:rPr lang="fa-IR" sz="4000" b="1" dirty="0" smtClean="0">
                <a:solidFill>
                  <a:schemeClr val="accent4">
                    <a:lumMod val="50000"/>
                  </a:schemeClr>
                </a:solidFill>
                <a:cs typeface="B Nazanin" pitchFamily="2" charset="-78"/>
              </a:rPr>
              <a:t>نباتي</a:t>
            </a:r>
            <a:br>
              <a:rPr lang="fa-IR" sz="4000" b="1" dirty="0" smtClean="0">
                <a:solidFill>
                  <a:schemeClr val="accent4">
                    <a:lumMod val="50000"/>
                  </a:schemeClr>
                </a:solidFill>
                <a:cs typeface="B Nazanin" pitchFamily="2" charset="-78"/>
              </a:rPr>
            </a:br>
            <a:r>
              <a:rPr lang="fa-IR" sz="2400" b="1" dirty="0" smtClean="0">
                <a:solidFill>
                  <a:schemeClr val="accent4">
                    <a:lumMod val="50000"/>
                  </a:schemeClr>
                </a:solidFill>
                <a:cs typeface="B Nazanin" pitchFamily="2" charset="-78"/>
              </a:rPr>
              <a:t/>
            </a:r>
            <a:br>
              <a:rPr lang="fa-IR" sz="2400" b="1" dirty="0" smtClean="0">
                <a:solidFill>
                  <a:schemeClr val="accent4">
                    <a:lumMod val="50000"/>
                  </a:schemeClr>
                </a:solidFill>
                <a:cs typeface="B Nazanin" pitchFamily="2" charset="-78"/>
              </a:rPr>
            </a:br>
            <a:r>
              <a:rPr lang="fa-IR" sz="2400" b="1" dirty="0" smtClean="0">
                <a:solidFill>
                  <a:schemeClr val="accent4">
                    <a:lumMod val="50000"/>
                  </a:schemeClr>
                </a:solidFill>
                <a:cs typeface="B Nazanin" pitchFamily="2" charset="-78"/>
              </a:rPr>
              <a:t>در حقيقت کره، چربي شير است و به­طور طبيعي ترکيب اسيدهاي چرب آن کاملا با کره نباتي يا مارگارين که صرفا به دليل تشابه فيزيکي به کره حيواني، کره ناميده مي­شود، </a:t>
            </a:r>
            <a:r>
              <a:rPr lang="fa-IR" sz="2400" b="1" dirty="0" smtClean="0">
                <a:solidFill>
                  <a:schemeClr val="accent4">
                    <a:lumMod val="50000"/>
                  </a:schemeClr>
                </a:solidFill>
                <a:cs typeface="B Nazanin" pitchFamily="2" charset="-78"/>
              </a:rPr>
              <a:t>تفاوت دارد.متاسفانه </a:t>
            </a:r>
            <a:r>
              <a:rPr lang="fa-IR" sz="2400" b="1" dirty="0" smtClean="0">
                <a:solidFill>
                  <a:schemeClr val="accent4">
                    <a:lumMod val="50000"/>
                  </a:schemeClr>
                </a:solidFill>
                <a:cs typeface="B Nazanin" pitchFamily="2" charset="-78"/>
              </a:rPr>
              <a:t>کره حيواني براي مصرف مستمر اصلا توصيه </a:t>
            </a:r>
            <a:r>
              <a:rPr lang="fa-IR" sz="2400" b="1" dirty="0" smtClean="0">
                <a:solidFill>
                  <a:schemeClr val="accent4">
                    <a:lumMod val="50000"/>
                  </a:schemeClr>
                </a:solidFill>
                <a:cs typeface="B Nazanin" pitchFamily="2" charset="-78"/>
              </a:rPr>
              <a:t>نمي شود</a:t>
            </a:r>
            <a:r>
              <a:rPr lang="fa-IR" sz="2400" b="1" dirty="0" smtClean="0">
                <a:solidFill>
                  <a:schemeClr val="accent4">
                    <a:lumMod val="50000"/>
                  </a:schemeClr>
                </a:solidFill>
                <a:cs typeface="B Nazanin" pitchFamily="2" charset="-78"/>
              </a:rPr>
              <a:t> زيرا حاوي کلسترول و اسيدهاي چرب مريستيک و لوريک است که اين دو از اسيدهاي چرب اشباع بسيار مضر براي سلامتي به شمار </a:t>
            </a:r>
            <a:r>
              <a:rPr lang="fa-IR" sz="2400" b="1" dirty="0" smtClean="0">
                <a:solidFill>
                  <a:schemeClr val="accent4">
                    <a:lumMod val="50000"/>
                  </a:schemeClr>
                </a:solidFill>
                <a:cs typeface="B Nazanin" pitchFamily="2" charset="-78"/>
              </a:rPr>
              <a:t>ميروند.اما </a:t>
            </a:r>
            <a:r>
              <a:rPr lang="fa-IR" sz="2400" b="1" dirty="0" smtClean="0">
                <a:solidFill>
                  <a:schemeClr val="accent4">
                    <a:lumMod val="50000"/>
                  </a:schemeClr>
                </a:solidFill>
                <a:cs typeface="B Nazanin" pitchFamily="2" charset="-78"/>
              </a:rPr>
              <a:t>مارگارين سخت مانند روغن جامد حاصل فرآيند هيدروژناسيون </a:t>
            </a:r>
            <a:r>
              <a:rPr lang="fa-IR" sz="2400" b="1" dirty="0" smtClean="0">
                <a:solidFill>
                  <a:schemeClr val="accent4">
                    <a:lumMod val="50000"/>
                  </a:schemeClr>
                </a:solidFill>
                <a:cs typeface="B Nazanin" pitchFamily="2" charset="-78"/>
              </a:rPr>
              <a:t>روغنهاي </a:t>
            </a:r>
            <a:r>
              <a:rPr lang="fa-IR" sz="2400" b="1" dirty="0" smtClean="0">
                <a:solidFill>
                  <a:schemeClr val="accent4">
                    <a:lumMod val="50000"/>
                  </a:schemeClr>
                </a:solidFill>
                <a:cs typeface="B Nazanin" pitchFamily="2" charset="-78"/>
              </a:rPr>
              <a:t>نباتي است و ترکيب اسيدهاي چرب آن فرق چنداني با </a:t>
            </a:r>
            <a:r>
              <a:rPr lang="fa-IR" sz="2400" b="1" dirty="0" smtClean="0">
                <a:solidFill>
                  <a:schemeClr val="accent4">
                    <a:lumMod val="50000"/>
                  </a:schemeClr>
                </a:solidFill>
                <a:cs typeface="B Nazanin" pitchFamily="2" charset="-78"/>
              </a:rPr>
              <a:t>روغنهاي </a:t>
            </a:r>
            <a:r>
              <a:rPr lang="fa-IR" sz="2400" b="1" dirty="0" smtClean="0">
                <a:solidFill>
                  <a:schemeClr val="accent4">
                    <a:lumMod val="50000"/>
                  </a:schemeClr>
                </a:solidFill>
                <a:cs typeface="B Nazanin" pitchFamily="2" charset="-78"/>
              </a:rPr>
              <a:t>جامد  ندارد، يعني هم چربي اشباع دارد و هم </a:t>
            </a:r>
            <a:r>
              <a:rPr lang="fa-IR" sz="2400" b="1" dirty="0" smtClean="0">
                <a:solidFill>
                  <a:schemeClr val="accent4">
                    <a:lumMod val="50000"/>
                  </a:schemeClr>
                </a:solidFill>
                <a:cs typeface="B Nazanin" pitchFamily="2" charset="-78"/>
              </a:rPr>
              <a:t>ترانس بديهي است.مارگارينهاي </a:t>
            </a:r>
            <a:r>
              <a:rPr lang="fa-IR" sz="2400" b="1" dirty="0" smtClean="0">
                <a:solidFill>
                  <a:schemeClr val="accent4">
                    <a:lumMod val="50000"/>
                  </a:schemeClr>
                </a:solidFill>
                <a:cs typeface="B Nazanin" pitchFamily="2" charset="-78"/>
              </a:rPr>
              <a:t>نرم که بعضا با </a:t>
            </a:r>
            <a:r>
              <a:rPr lang="fa-IR" sz="2400" b="1" dirty="0" smtClean="0">
                <a:solidFill>
                  <a:schemeClr val="accent4">
                    <a:lumMod val="50000"/>
                  </a:schemeClr>
                </a:solidFill>
                <a:cs typeface="B Nazanin" pitchFamily="2" charset="-78"/>
              </a:rPr>
              <a:t>ويتامينهاي</a:t>
            </a:r>
            <a:r>
              <a:rPr lang="fa-IR" sz="2400" b="1" dirty="0" smtClean="0">
                <a:solidFill>
                  <a:schemeClr val="accent4">
                    <a:lumMod val="50000"/>
                  </a:schemeClr>
                </a:solidFill>
                <a:cs typeface="B Nazanin" pitchFamily="2" charset="-78"/>
              </a:rPr>
              <a:t> </a:t>
            </a:r>
            <a:r>
              <a:rPr lang="en-US" sz="2400" b="1" dirty="0" smtClean="0">
                <a:solidFill>
                  <a:schemeClr val="accent4">
                    <a:lumMod val="50000"/>
                  </a:schemeClr>
                </a:solidFill>
                <a:cs typeface="B Nazanin" pitchFamily="2" charset="-78"/>
              </a:rPr>
              <a:t>A</a:t>
            </a:r>
            <a:r>
              <a:rPr lang="fa-IR" sz="2400" b="1" dirty="0" smtClean="0">
                <a:solidFill>
                  <a:schemeClr val="accent4">
                    <a:lumMod val="50000"/>
                  </a:schemeClr>
                </a:solidFill>
                <a:cs typeface="B Nazanin" pitchFamily="2" charset="-78"/>
              </a:rPr>
              <a:t>و</a:t>
            </a:r>
            <a:r>
              <a:rPr lang="en-US" sz="2400" b="1" dirty="0" smtClean="0">
                <a:solidFill>
                  <a:schemeClr val="accent4">
                    <a:lumMod val="50000"/>
                  </a:schemeClr>
                </a:solidFill>
                <a:cs typeface="B Nazanin" pitchFamily="2" charset="-78"/>
              </a:rPr>
              <a:t>D </a:t>
            </a:r>
            <a:r>
              <a:rPr lang="fa-IR" sz="2400" b="1" dirty="0" smtClean="0">
                <a:solidFill>
                  <a:schemeClr val="accent4">
                    <a:lumMod val="50000"/>
                  </a:schemeClr>
                </a:solidFill>
                <a:cs typeface="B Nazanin" pitchFamily="2" charset="-78"/>
              </a:rPr>
              <a:t>نيز غني </a:t>
            </a:r>
            <a:r>
              <a:rPr lang="fa-IR" sz="2400" b="1" dirty="0" smtClean="0">
                <a:solidFill>
                  <a:schemeClr val="accent4">
                    <a:lumMod val="50000"/>
                  </a:schemeClr>
                </a:solidFill>
                <a:cs typeface="B Nazanin" pitchFamily="2" charset="-78"/>
              </a:rPr>
              <a:t>ميشوند</a:t>
            </a:r>
            <a:r>
              <a:rPr lang="fa-IR" sz="2400" b="1" dirty="0" smtClean="0">
                <a:solidFill>
                  <a:schemeClr val="accent4">
                    <a:lumMod val="50000"/>
                  </a:schemeClr>
                </a:solidFill>
                <a:cs typeface="B Nazanin" pitchFamily="2" charset="-78"/>
              </a:rPr>
              <a:t>، نسبت به کره ارجحيت دارند زيرا ترکيب اسيدهاي چرب </a:t>
            </a:r>
            <a:r>
              <a:rPr lang="fa-IR" sz="2400" b="1" dirty="0" smtClean="0">
                <a:solidFill>
                  <a:schemeClr val="accent4">
                    <a:lumMod val="50000"/>
                  </a:schemeClr>
                </a:solidFill>
                <a:cs typeface="B Nazanin" pitchFamily="2" charset="-78"/>
              </a:rPr>
              <a:t>آنها </a:t>
            </a:r>
            <a:r>
              <a:rPr lang="fa-IR" sz="2400" b="1" dirty="0" smtClean="0">
                <a:solidFill>
                  <a:schemeClr val="accent4">
                    <a:lumMod val="50000"/>
                  </a:schemeClr>
                </a:solidFill>
                <a:cs typeface="B Nazanin" pitchFamily="2" charset="-78"/>
              </a:rPr>
              <a:t>شبيه </a:t>
            </a:r>
            <a:r>
              <a:rPr lang="fa-IR" sz="2400" b="1" dirty="0" smtClean="0">
                <a:solidFill>
                  <a:schemeClr val="accent4">
                    <a:lumMod val="50000"/>
                  </a:schemeClr>
                </a:solidFill>
                <a:cs typeface="B Nazanin" pitchFamily="2" charset="-78"/>
              </a:rPr>
              <a:t>روغن هاي </a:t>
            </a:r>
            <a:r>
              <a:rPr lang="fa-IR" sz="2400" b="1" dirty="0" smtClean="0">
                <a:solidFill>
                  <a:schemeClr val="accent4">
                    <a:lumMod val="50000"/>
                  </a:schemeClr>
                </a:solidFill>
                <a:cs typeface="B Nazanin" pitchFamily="2" charset="-78"/>
              </a:rPr>
              <a:t>مايعي خواهد بود که از </a:t>
            </a:r>
            <a:r>
              <a:rPr lang="fa-IR" sz="2400" b="1" dirty="0" smtClean="0">
                <a:solidFill>
                  <a:schemeClr val="accent4">
                    <a:lumMod val="50000"/>
                  </a:schemeClr>
                </a:solidFill>
                <a:cs typeface="B Nazanin" pitchFamily="2" charset="-78"/>
              </a:rPr>
              <a:t>آنها </a:t>
            </a:r>
            <a:r>
              <a:rPr lang="fa-IR" sz="2400" b="1" dirty="0" smtClean="0">
                <a:solidFill>
                  <a:schemeClr val="accent4">
                    <a:lumMod val="50000"/>
                  </a:schemeClr>
                </a:solidFill>
                <a:cs typeface="B Nazanin" pitchFamily="2" charset="-78"/>
              </a:rPr>
              <a:t>درست </a:t>
            </a:r>
            <a:r>
              <a:rPr lang="fa-IR" sz="2400" b="1" dirty="0" smtClean="0">
                <a:solidFill>
                  <a:schemeClr val="accent4">
                    <a:lumMod val="50000"/>
                  </a:schemeClr>
                </a:solidFill>
                <a:cs typeface="B Nazanin" pitchFamily="2" charset="-78"/>
              </a:rPr>
              <a:t>ميشوند</a:t>
            </a:r>
            <a:r>
              <a:rPr lang="fa-IR" sz="2400" b="1" dirty="0" smtClean="0">
                <a:solidFill>
                  <a:schemeClr val="accent4">
                    <a:lumMod val="50000"/>
                  </a:schemeClr>
                </a:solidFill>
                <a:cs typeface="B Nazanin" pitchFamily="2" charset="-78"/>
              </a:rPr>
              <a:t>.</a:t>
            </a:r>
            <a:br>
              <a:rPr lang="fa-IR" sz="2400" b="1" dirty="0" smtClean="0">
                <a:solidFill>
                  <a:schemeClr val="accent4">
                    <a:lumMod val="50000"/>
                  </a:schemeClr>
                </a:solidFill>
                <a:cs typeface="B Nazanin" pitchFamily="2" charset="-78"/>
              </a:rPr>
            </a:br>
            <a:r>
              <a:rPr lang="fa-IR" sz="2400" b="1" dirty="0" smtClean="0">
                <a:solidFill>
                  <a:schemeClr val="accent4">
                    <a:lumMod val="50000"/>
                  </a:schemeClr>
                </a:solidFill>
                <a:cs typeface="B Nazanin" pitchFamily="2" charset="-78"/>
              </a:rPr>
              <a:t>بنابراين </a:t>
            </a:r>
            <a:r>
              <a:rPr lang="fa-IR" sz="2400" b="1" dirty="0" smtClean="0">
                <a:solidFill>
                  <a:schemeClr val="accent4">
                    <a:lumMod val="50000"/>
                  </a:schemeClr>
                </a:solidFill>
                <a:cs typeface="B Nazanin" pitchFamily="2" charset="-78"/>
              </a:rPr>
              <a:t>مارگارين مايع </a:t>
            </a:r>
            <a:r>
              <a:rPr lang="fa-IR" sz="2400" b="1" dirty="0" smtClean="0">
                <a:solidFill>
                  <a:schemeClr val="accent4">
                    <a:lumMod val="50000"/>
                  </a:schemeClr>
                </a:solidFill>
                <a:cs typeface="B Nazanin" pitchFamily="2" charset="-78"/>
              </a:rPr>
              <a:t>نسبت به کره و کره نسبت به مارگارين سخت ارجحيت مصرف دارد.</a:t>
            </a:r>
            <a:br>
              <a:rPr lang="fa-IR" sz="2400" b="1" dirty="0" smtClean="0">
                <a:solidFill>
                  <a:schemeClr val="accent4">
                    <a:lumMod val="50000"/>
                  </a:schemeClr>
                </a:solidFill>
                <a:cs typeface="B Nazanin" pitchFamily="2" charset="-78"/>
              </a:rPr>
            </a:br>
            <a:endParaRPr lang="fa-IR" sz="24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857232"/>
            <a:ext cx="9144000" cy="5355312"/>
          </a:xfrm>
          <a:prstGeom prst="rect">
            <a:avLst/>
          </a:prstGeom>
        </p:spPr>
        <p:txBody>
          <a:bodyPr wrap="square">
            <a:spAutoFit/>
          </a:bodyPr>
          <a:lstStyle/>
          <a:p>
            <a:pPr algn="justLow" rtl="1">
              <a:lnSpc>
                <a:spcPct val="150000"/>
              </a:lnSpc>
            </a:pPr>
            <a:r>
              <a:rPr lang="fa-IR"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a:t>
            </a:r>
            <a:r>
              <a:rPr lang="fa-IR" sz="2800" b="1" dirty="0" smtClean="0">
                <a:solidFill>
                  <a:schemeClr val="accent4">
                    <a:lumMod val="50000"/>
                  </a:schemeClr>
                </a:solidFill>
                <a:cs typeface="B Nazanin" pitchFamily="2" charset="-78"/>
              </a:rPr>
              <a:t>  </a:t>
            </a:r>
            <a:r>
              <a:rPr lang="fa-IR" sz="4000" b="1" dirty="0" smtClean="0">
                <a:solidFill>
                  <a:schemeClr val="accent4">
                    <a:lumMod val="50000"/>
                  </a:schemeClr>
                </a:solidFill>
                <a:cs typeface="B Nazanin" pitchFamily="2" charset="-78"/>
              </a:rPr>
              <a:t>چربيها و روغن هاي خوراکي نياز بدن به اسيدهاي چرب </a:t>
            </a:r>
            <a:r>
              <a:rPr lang="fa-IR" sz="4000" b="1" dirty="0" smtClean="0">
                <a:solidFill>
                  <a:schemeClr val="accent4">
                    <a:lumMod val="50000"/>
                  </a:schemeClr>
                </a:solidFill>
                <a:cs typeface="B Nazanin" pitchFamily="2" charset="-78"/>
              </a:rPr>
              <a:t>ضروري</a:t>
            </a:r>
            <a:r>
              <a:rPr lang="en-US" sz="4000" b="1" dirty="0" smtClean="0">
                <a:solidFill>
                  <a:schemeClr val="accent4">
                    <a:lumMod val="50000"/>
                  </a:schemeClr>
                </a:solidFill>
                <a:cs typeface="B Nazanin" pitchFamily="2" charset="-78"/>
              </a:rPr>
              <a:t>PUFA</a:t>
            </a:r>
            <a:r>
              <a:rPr lang="en-US" sz="4000" b="1" dirty="0" smtClean="0">
                <a:solidFill>
                  <a:schemeClr val="accent4">
                    <a:lumMod val="50000"/>
                  </a:schemeClr>
                </a:solidFill>
                <a:cs typeface="B Nazanin" pitchFamily="2" charset="-78"/>
              </a:rPr>
              <a:t> </a:t>
            </a:r>
            <a:r>
              <a:rPr lang="fa-IR" sz="4000" b="1" dirty="0" smtClean="0">
                <a:solidFill>
                  <a:schemeClr val="accent4">
                    <a:lumMod val="50000"/>
                  </a:schemeClr>
                </a:solidFill>
                <a:cs typeface="B Nazanin" pitchFamily="2" charset="-78"/>
              </a:rPr>
              <a:t>به نام هاي اسيد لينولئيک و اسيد لينولنيک از منابع گياهي و </a:t>
            </a:r>
            <a:r>
              <a:rPr lang="en-US" sz="4000" b="1" dirty="0" smtClean="0">
                <a:solidFill>
                  <a:schemeClr val="accent4">
                    <a:lumMod val="50000"/>
                  </a:schemeClr>
                </a:solidFill>
                <a:cs typeface="B Nazanin" pitchFamily="2" charset="-78"/>
              </a:rPr>
              <a:t>DHA</a:t>
            </a:r>
            <a:r>
              <a:rPr lang="fa-IR" sz="4000" b="1" dirty="0" smtClean="0">
                <a:solidFill>
                  <a:schemeClr val="accent4">
                    <a:lumMod val="50000"/>
                  </a:schemeClr>
                </a:solidFill>
                <a:cs typeface="B Nazanin" pitchFamily="2" charset="-78"/>
              </a:rPr>
              <a:t>و</a:t>
            </a:r>
            <a:r>
              <a:rPr lang="en-US" sz="4000" b="1" dirty="0" smtClean="0">
                <a:solidFill>
                  <a:schemeClr val="accent4">
                    <a:lumMod val="50000"/>
                  </a:schemeClr>
                </a:solidFill>
                <a:cs typeface="B Nazanin" pitchFamily="2" charset="-78"/>
              </a:rPr>
              <a:t> EPA</a:t>
            </a:r>
            <a:r>
              <a:rPr lang="en-US" sz="4000" b="1" dirty="0" smtClean="0">
                <a:solidFill>
                  <a:schemeClr val="accent4">
                    <a:lumMod val="50000"/>
                  </a:schemeClr>
                </a:solidFill>
                <a:cs typeface="B Nazanin" pitchFamily="2" charset="-78"/>
              </a:rPr>
              <a:t> </a:t>
            </a:r>
            <a:r>
              <a:rPr lang="fa-IR" sz="4000" b="1" dirty="0" smtClean="0">
                <a:solidFill>
                  <a:schemeClr val="accent4">
                    <a:lumMod val="50000"/>
                  </a:schemeClr>
                </a:solidFill>
                <a:cs typeface="B Nazanin" pitchFamily="2" charset="-78"/>
              </a:rPr>
              <a:t>از </a:t>
            </a:r>
            <a:r>
              <a:rPr lang="fa-IR" sz="4000" b="1" dirty="0" smtClean="0">
                <a:solidFill>
                  <a:schemeClr val="accent4">
                    <a:lumMod val="50000"/>
                  </a:schemeClr>
                </a:solidFill>
                <a:cs typeface="B Nazanin" pitchFamily="2" charset="-78"/>
              </a:rPr>
              <a:t>روغن</a:t>
            </a:r>
            <a:r>
              <a:rPr lang="fa-IR" sz="4000" b="1" dirty="0" smtClean="0">
                <a:solidFill>
                  <a:schemeClr val="accent4">
                    <a:lumMod val="50000"/>
                  </a:schemeClr>
                </a:solidFill>
                <a:cs typeface="B Nazanin" pitchFamily="2" charset="-78"/>
              </a:rPr>
              <a:t> ماهي را که بدن به طور طبيعي توانايي سنتز </a:t>
            </a:r>
            <a:r>
              <a:rPr lang="fa-IR" sz="4000" b="1" dirty="0" smtClean="0">
                <a:solidFill>
                  <a:schemeClr val="accent4">
                    <a:lumMod val="50000"/>
                  </a:schemeClr>
                </a:solidFill>
                <a:cs typeface="B Nazanin" pitchFamily="2" charset="-78"/>
              </a:rPr>
              <a:t>آنها </a:t>
            </a:r>
            <a:r>
              <a:rPr lang="fa-IR" sz="4000" b="1" dirty="0" smtClean="0">
                <a:solidFill>
                  <a:schemeClr val="accent4">
                    <a:lumMod val="50000"/>
                  </a:schemeClr>
                </a:solidFill>
                <a:cs typeface="B Nazanin" pitchFamily="2" charset="-78"/>
              </a:rPr>
              <a:t>را ندارد، تامين </a:t>
            </a:r>
            <a:r>
              <a:rPr lang="fa-IR" sz="4000" b="1" dirty="0" smtClean="0">
                <a:solidFill>
                  <a:schemeClr val="accent4">
                    <a:lumMod val="50000"/>
                  </a:schemeClr>
                </a:solidFill>
                <a:cs typeface="B Nazanin" pitchFamily="2" charset="-78"/>
              </a:rPr>
              <a:t>ميکنند</a:t>
            </a:r>
            <a:r>
              <a:rPr lang="fa-IR" sz="4000" b="1" dirty="0" smtClean="0">
                <a:solidFill>
                  <a:schemeClr val="accent4">
                    <a:lumMod val="50000"/>
                  </a:schemeClr>
                </a:solidFill>
                <a:cs typeface="B Nazanin" pitchFamily="2" charset="-78"/>
              </a:rPr>
              <a:t>.</a:t>
            </a:r>
          </a:p>
          <a:p>
            <a:pPr algn="justLow" rtl="1">
              <a:lnSpc>
                <a:spcPct val="150000"/>
              </a:lnSpc>
              <a:buNone/>
            </a:pP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8229600" cy="714380"/>
          </a:xfrm>
        </p:spPr>
        <p:txBody>
          <a:bodyPr>
            <a:normAutofit fontScale="90000"/>
          </a:bodyPr>
          <a:lstStyle/>
          <a:p>
            <a:pPr rtl="1"/>
            <a:r>
              <a:rPr lang="fa-IR" b="1" dirty="0" smtClean="0"/>
              <a:t>نحوه استفاده </a:t>
            </a:r>
            <a:r>
              <a:rPr lang="fa-IR" b="1" dirty="0" smtClean="0"/>
              <a:t>صحيح از </a:t>
            </a:r>
            <a:r>
              <a:rPr lang="fa-IR" b="1" dirty="0" smtClean="0"/>
              <a:t>روغنها </a:t>
            </a:r>
            <a:r>
              <a:rPr lang="fa-IR" dirty="0" smtClean="0"/>
              <a:t/>
            </a:r>
            <a:br>
              <a:rPr lang="fa-IR" dirty="0" smtClean="0"/>
            </a:br>
            <a:endParaRPr lang="fa-IR" dirty="0"/>
          </a:p>
        </p:txBody>
      </p:sp>
      <p:sp>
        <p:nvSpPr>
          <p:cNvPr id="3" name="Content Placeholder 2"/>
          <p:cNvSpPr>
            <a:spLocks noGrp="1"/>
          </p:cNvSpPr>
          <p:nvPr>
            <p:ph idx="1"/>
          </p:nvPr>
        </p:nvSpPr>
        <p:spPr>
          <a:xfrm>
            <a:off x="0" y="714356"/>
            <a:ext cx="9144000" cy="4525963"/>
          </a:xfrm>
        </p:spPr>
        <p:txBody>
          <a:bodyPr>
            <a:noAutofit/>
          </a:bodyPr>
          <a:lstStyle/>
          <a:p>
            <a:pPr algn="just" rtl="1">
              <a:lnSpc>
                <a:spcPct val="170000"/>
              </a:lnSpc>
              <a:buNone/>
            </a:pPr>
            <a:r>
              <a:rPr lang="fa-IR" sz="2800" b="1" dirty="0" smtClean="0">
                <a:solidFill>
                  <a:schemeClr val="accent4">
                    <a:lumMod val="50000"/>
                  </a:schemeClr>
                </a:solidFill>
                <a:cs typeface="B Nazanin" pitchFamily="2" charset="-78"/>
              </a:rPr>
              <a:t>* روغنها </a:t>
            </a:r>
            <a:r>
              <a:rPr lang="fa-IR" sz="2800" b="1" dirty="0" smtClean="0">
                <a:solidFill>
                  <a:schemeClr val="accent4">
                    <a:lumMod val="50000"/>
                  </a:schemeClr>
                </a:solidFill>
                <a:cs typeface="B Nazanin" pitchFamily="2" charset="-78"/>
              </a:rPr>
              <a:t>و </a:t>
            </a:r>
            <a:r>
              <a:rPr lang="fa-IR" sz="2800" b="1" dirty="0" smtClean="0">
                <a:solidFill>
                  <a:schemeClr val="accent4">
                    <a:lumMod val="50000"/>
                  </a:schemeClr>
                </a:solidFill>
                <a:cs typeface="B Nazanin" pitchFamily="2" charset="-78"/>
              </a:rPr>
              <a:t>چربيها </a:t>
            </a:r>
            <a:r>
              <a:rPr lang="fa-IR" sz="2800" b="1" dirty="0" smtClean="0">
                <a:solidFill>
                  <a:schemeClr val="accent4">
                    <a:lumMod val="50000"/>
                  </a:schemeClr>
                </a:solidFill>
                <a:cs typeface="B Nazanin" pitchFamily="2" charset="-78"/>
              </a:rPr>
              <a:t>ترکيباتي فاسد </a:t>
            </a:r>
            <a:r>
              <a:rPr lang="fa-IR" sz="2800" b="1" dirty="0" smtClean="0">
                <a:solidFill>
                  <a:schemeClr val="accent4">
                    <a:lumMod val="50000"/>
                  </a:schemeClr>
                </a:solidFill>
                <a:cs typeface="B Nazanin" pitchFamily="2" charset="-78"/>
              </a:rPr>
              <a:t>شدني اند</a:t>
            </a:r>
            <a:r>
              <a:rPr lang="fa-IR" sz="2800" b="1" dirty="0" smtClean="0">
                <a:solidFill>
                  <a:schemeClr val="accent4">
                    <a:lumMod val="50000"/>
                  </a:schemeClr>
                </a:solidFill>
                <a:cs typeface="B Nazanin" pitchFamily="2" charset="-78"/>
              </a:rPr>
              <a:t>. به طور کلي وجود رطوبت، مجاورت با اکسيژن هوا، آهن و مس، حرارت و نور باعث تشديد فساد روغن </a:t>
            </a:r>
            <a:r>
              <a:rPr lang="fa-IR" sz="2800" b="1" dirty="0" smtClean="0">
                <a:solidFill>
                  <a:schemeClr val="accent4">
                    <a:lumMod val="50000"/>
                  </a:schemeClr>
                </a:solidFill>
                <a:cs typeface="B Nazanin" pitchFamily="2" charset="-78"/>
              </a:rPr>
              <a:t>ميشود</a:t>
            </a:r>
            <a:r>
              <a:rPr lang="fa-IR" sz="2800" b="1" dirty="0" smtClean="0">
                <a:solidFill>
                  <a:schemeClr val="accent4">
                    <a:lumMod val="50000"/>
                  </a:schemeClr>
                </a:solidFill>
                <a:cs typeface="B Nazanin" pitchFamily="2" charset="-78"/>
              </a:rPr>
              <a:t>. بنابراين روغن بايد در محل خشک و خنک و دور از نور و در ظرف دربسته نگهداري </a:t>
            </a:r>
            <a:r>
              <a:rPr lang="fa-IR" sz="2800" b="1" dirty="0" smtClean="0">
                <a:solidFill>
                  <a:schemeClr val="accent4">
                    <a:lumMod val="50000"/>
                  </a:schemeClr>
                </a:solidFill>
                <a:cs typeface="B Nazanin" pitchFamily="2" charset="-78"/>
              </a:rPr>
              <a:t>شود.</a:t>
            </a:r>
          </a:p>
          <a:p>
            <a:pPr algn="just" rtl="1">
              <a:lnSpc>
                <a:spcPct val="170000"/>
              </a:lnSpc>
              <a:buNone/>
            </a:pPr>
            <a:r>
              <a:rPr lang="fa-IR" sz="2800" b="1" dirty="0" smtClean="0">
                <a:solidFill>
                  <a:schemeClr val="accent4">
                    <a:lumMod val="50000"/>
                  </a:schemeClr>
                </a:solidFill>
                <a:cs typeface="B Nazanin" pitchFamily="2" charset="-78"/>
              </a:rPr>
              <a:t>* </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بسته بندي روغن بايد </a:t>
            </a:r>
            <a:r>
              <a:rPr lang="fa-IR" sz="2800" b="1" dirty="0" smtClean="0">
                <a:solidFill>
                  <a:schemeClr val="accent4">
                    <a:lumMod val="50000"/>
                  </a:schemeClr>
                </a:solidFill>
                <a:cs typeface="B Nazanin" pitchFamily="2" charset="-78"/>
              </a:rPr>
              <a:t>حتي الامکان </a:t>
            </a:r>
            <a:r>
              <a:rPr lang="fa-IR" sz="2800" b="1" dirty="0" smtClean="0">
                <a:solidFill>
                  <a:schemeClr val="accent4">
                    <a:lumMod val="50000"/>
                  </a:schemeClr>
                </a:solidFill>
                <a:cs typeface="B Nazanin" pitchFamily="2" charset="-78"/>
              </a:rPr>
              <a:t>در ظروف غير قابل نفوذ به نور و محکم و </a:t>
            </a:r>
            <a:r>
              <a:rPr lang="fa-IR" sz="2800" b="1" dirty="0" smtClean="0">
                <a:solidFill>
                  <a:schemeClr val="accent4">
                    <a:lumMod val="50000"/>
                  </a:schemeClr>
                </a:solidFill>
                <a:cs typeface="B Nazanin" pitchFamily="2" charset="-78"/>
              </a:rPr>
              <a:t>بي عيب باشد.</a:t>
            </a:r>
          </a:p>
          <a:p>
            <a:pPr algn="just" rtl="1">
              <a:lnSpc>
                <a:spcPct val="170000"/>
              </a:lnSpc>
              <a:buNone/>
            </a:pP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14686"/>
            <a:ext cx="8929718" cy="2893100"/>
          </a:xfrm>
          <a:prstGeom prst="rect">
            <a:avLst/>
          </a:prstGeom>
        </p:spPr>
        <p:txBody>
          <a:bodyPr wrap="square">
            <a:spAutoFit/>
          </a:bodyPr>
          <a:lstStyle/>
          <a:p>
            <a:pPr algn="just" rtl="1">
              <a:buNone/>
            </a:pPr>
            <a:r>
              <a:rPr lang="fa-IR" sz="2800" b="1" dirty="0" smtClean="0">
                <a:solidFill>
                  <a:schemeClr val="accent4">
                    <a:lumMod val="50000"/>
                  </a:schemeClr>
                </a:solidFill>
                <a:cs typeface="B Nazanin" pitchFamily="2" charset="-78"/>
              </a:rPr>
              <a:t>*</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براي نگهداري روغن نيازي به يخچال نيست و محلي دور از پنجره و اجاق گاز مثلا جايي در کابينت در دماي معمول آشپزخانه کفايت ميکند</a:t>
            </a:r>
            <a:r>
              <a:rPr lang="fa-IR" sz="2800" b="1" dirty="0" smtClean="0">
                <a:solidFill>
                  <a:schemeClr val="accent4">
                    <a:lumMod val="50000"/>
                  </a:schemeClr>
                </a:solidFill>
                <a:cs typeface="B Nazanin" pitchFamily="2" charset="-78"/>
              </a:rPr>
              <a:t>.</a:t>
            </a:r>
          </a:p>
          <a:p>
            <a:pPr algn="just" rtl="1">
              <a:lnSpc>
                <a:spcPct val="150000"/>
              </a:lnSpc>
            </a:pP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توجه به مشخصات ويژه روغن خريداري شده که بر روي برچسب روغن ذکر شده است،از جمله نام و نوع فرآورده، پروانه ساخت، نام کارخانه، شرايط نگهداري و مصرف و تاريخ توليد و انقضا، ضروري است.</a:t>
            </a:r>
            <a:endParaRPr lang="fa-IR" sz="2800" b="1" dirty="0" smtClean="0">
              <a:solidFill>
                <a:schemeClr val="accent4">
                  <a:lumMod val="50000"/>
                </a:schemeClr>
              </a:solidFill>
              <a:cs typeface="B Nazanin" pitchFamily="2" charset="-78"/>
            </a:endParaRPr>
          </a:p>
        </p:txBody>
      </p:sp>
      <p:sp>
        <p:nvSpPr>
          <p:cNvPr id="3" name="Rectangle 2"/>
          <p:cNvSpPr/>
          <p:nvPr/>
        </p:nvSpPr>
        <p:spPr>
          <a:xfrm>
            <a:off x="0" y="357166"/>
            <a:ext cx="8858280" cy="2623795"/>
          </a:xfrm>
          <a:prstGeom prst="rect">
            <a:avLst/>
          </a:prstGeom>
        </p:spPr>
        <p:txBody>
          <a:bodyPr wrap="square">
            <a:spAutoFit/>
          </a:bodyPr>
          <a:lstStyle/>
          <a:p>
            <a:pPr algn="just" rtl="1">
              <a:lnSpc>
                <a:spcPct val="150000"/>
              </a:lnSpc>
            </a:pPr>
            <a:r>
              <a:rPr lang="fa-IR" sz="2800" b="1" dirty="0" smtClean="0">
                <a:solidFill>
                  <a:schemeClr val="accent4">
                    <a:lumMod val="50000"/>
                  </a:schemeClr>
                </a:solidFill>
                <a:cs typeface="B Nazanin" pitchFamily="2" charset="-78"/>
              </a:rPr>
              <a:t>*</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نحوه نگهداري روغن در فروشگاهها مهم است. ظروف نگهداري روغن در صورتي که شفاف باشند بايد دور از نور و در محل خنک نگه داشته شود.   به ويژه از نگهداري و چيدن روغنهاي مايع با بسته بندي شفاف در پشت شيشه فروشگاه ها بايد خودداري شود.</a:t>
            </a:r>
            <a:endParaRPr lang="fa-IR" sz="28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857364"/>
            <a:ext cx="7772400" cy="1470025"/>
          </a:xfrm>
        </p:spPr>
        <p:txBody>
          <a:bodyPr>
            <a:noAutofit/>
          </a:bodyPr>
          <a:lstStyle/>
          <a:p>
            <a:pPr algn="just" rtl="1">
              <a:lnSpc>
                <a:spcPct val="150000"/>
              </a:lnSpc>
            </a:pPr>
            <a:r>
              <a:rPr lang="fa-IR" sz="2800" b="1" dirty="0" smtClean="0">
                <a:solidFill>
                  <a:schemeClr val="accent4">
                    <a:lumMod val="50000"/>
                  </a:schemeClr>
                </a:solidFill>
                <a:cs typeface="B Nazanin" pitchFamily="2" charset="-78"/>
              </a:rPr>
              <a:t>بر اساس دستورالعمل اداره کل نظارت بر مواد غذايي معاونت غذا و داروي وزارت بهداشت، از ابتداي سال 1383 انواع </a:t>
            </a:r>
            <a:r>
              <a:rPr lang="fa-IR" sz="2800" b="1" dirty="0" smtClean="0">
                <a:solidFill>
                  <a:schemeClr val="accent4">
                    <a:lumMod val="50000"/>
                  </a:schemeClr>
                </a:solidFill>
                <a:cs typeface="B Nazanin" pitchFamily="2" charset="-78"/>
              </a:rPr>
              <a:t>روغنهاي </a:t>
            </a:r>
            <a:r>
              <a:rPr lang="fa-IR" sz="2800" b="1" dirty="0" smtClean="0">
                <a:solidFill>
                  <a:schemeClr val="accent4">
                    <a:lumMod val="50000"/>
                  </a:schemeClr>
                </a:solidFill>
                <a:cs typeface="B Nazanin" pitchFamily="2" charset="-78"/>
              </a:rPr>
              <a:t>نباتي جامد بايد داراي برچسبي باشد که ميزان اسيد چرب اشباع و اسيد چرب ترانس بر روي آن نوشته شده باشد. </a:t>
            </a:r>
            <a:endParaRPr lang="fa-IR" sz="2800"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714356"/>
            <a:ext cx="8572528" cy="5196166"/>
          </a:xfrm>
          <a:prstGeom prst="rect">
            <a:avLst/>
          </a:prstGeom>
        </p:spPr>
        <p:txBody>
          <a:bodyPr wrap="square">
            <a:spAutoFit/>
          </a:bodyPr>
          <a:lstStyle/>
          <a:p>
            <a:pPr algn="justLow" rtl="1">
              <a:lnSpc>
                <a:spcPct val="150000"/>
              </a:lnSpc>
            </a:pPr>
            <a:r>
              <a:rPr lang="fa-IR" sz="2800" b="1" dirty="0" smtClean="0">
                <a:solidFill>
                  <a:schemeClr val="accent4">
                    <a:lumMod val="50000"/>
                  </a:schemeClr>
                </a:solidFill>
                <a:cs typeface="B Nazanin" pitchFamily="2" charset="-78"/>
              </a:rPr>
              <a:t>روغنهاي جامد يا نيمه جامدي که ميزان اسيد چرب ترانس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حداکثر 25 درصد و اسيد چرب ترانس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کمتر از 10درصد باشد، براي استفاده سالم ترند</a:t>
            </a:r>
            <a:r>
              <a:rPr lang="fa-IR" sz="2800" b="1" dirty="0" smtClean="0">
                <a:solidFill>
                  <a:schemeClr val="accent4">
                    <a:lumMod val="50000"/>
                  </a:schemeClr>
                </a:solidFill>
                <a:cs typeface="B Nazanin" pitchFamily="2" charset="-78"/>
              </a:rPr>
              <a:t>.</a:t>
            </a:r>
          </a:p>
          <a:p>
            <a:pPr algn="justLow" rtl="1">
              <a:lnSpc>
                <a:spcPct val="150000"/>
              </a:lnSpc>
            </a:pP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مدت زمان ماندگاري محصولات روغني روي برچسب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درج شده است اما بايد توجه داشت که اين مدت زمان به ميزان زيادي به شرايط </a:t>
            </a:r>
            <a:r>
              <a:rPr lang="fa-IR" sz="2800" b="1" dirty="0" smtClean="0">
                <a:solidFill>
                  <a:schemeClr val="accent4">
                    <a:lumMod val="50000"/>
                  </a:schemeClr>
                </a:solidFill>
                <a:cs typeface="B Nazanin" pitchFamily="2" charset="-78"/>
              </a:rPr>
              <a:t>نگهداري </a:t>
            </a:r>
            <a:r>
              <a:rPr lang="fa-IR" sz="2800" b="1" dirty="0" smtClean="0">
                <a:solidFill>
                  <a:schemeClr val="accent4">
                    <a:lumMod val="50000"/>
                  </a:schemeClr>
                </a:solidFill>
                <a:cs typeface="B Nazanin" pitchFamily="2" charset="-78"/>
              </a:rPr>
              <a:t>و استفاده </a:t>
            </a:r>
            <a:r>
              <a:rPr lang="fa-IR" sz="2800" b="1" dirty="0" smtClean="0">
                <a:solidFill>
                  <a:schemeClr val="accent4">
                    <a:lumMod val="50000"/>
                  </a:schemeClr>
                </a:solidFill>
                <a:cs typeface="B Nazanin" pitchFamily="2" charset="-78"/>
              </a:rPr>
              <a:t>آنها </a:t>
            </a:r>
            <a:r>
              <a:rPr lang="fa-IR" sz="2800" b="1" dirty="0" smtClean="0">
                <a:solidFill>
                  <a:schemeClr val="accent4">
                    <a:lumMod val="50000"/>
                  </a:schemeClr>
                </a:solidFill>
                <a:cs typeface="B Nazanin" pitchFamily="2" charset="-78"/>
              </a:rPr>
              <a:t>نيز بستگي دارد.</a:t>
            </a:r>
            <a:br>
              <a:rPr lang="fa-IR" sz="2800" b="1" dirty="0" smtClean="0">
                <a:solidFill>
                  <a:schemeClr val="accent4">
                    <a:lumMod val="50000"/>
                  </a:schemeClr>
                </a:solidFill>
                <a:cs typeface="B Nazanin" pitchFamily="2" charset="-78"/>
              </a:rPr>
            </a:b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886728" cy="1470025"/>
          </a:xfrm>
        </p:spPr>
        <p:txBody>
          <a:bodyPr>
            <a:noAutofit/>
          </a:bodyPr>
          <a:lstStyle/>
          <a:p>
            <a:pPr algn="r" rtl="1"/>
            <a:r>
              <a:rPr lang="fa-IR" sz="3600" b="1" dirty="0" smtClean="0">
                <a:cs typeface="B Nazanin" pitchFamily="2" charset="-78"/>
              </a:rPr>
              <a:t/>
            </a:r>
            <a:br>
              <a:rPr lang="fa-IR" sz="3600" b="1" dirty="0" smtClean="0">
                <a:cs typeface="B Nazanin" pitchFamily="2" charset="-78"/>
              </a:rPr>
            </a:br>
            <a:r>
              <a:rPr lang="fa-IR" sz="3600" b="1" dirty="0" smtClean="0">
                <a:cs typeface="B Nazanin" pitchFamily="2" charset="-78"/>
              </a:rPr>
              <a:t/>
            </a:r>
            <a:br>
              <a:rPr lang="fa-IR" sz="3600" b="1" dirty="0" smtClean="0">
                <a:cs typeface="B Nazanin" pitchFamily="2" charset="-78"/>
              </a:rPr>
            </a:br>
            <a:r>
              <a:rPr lang="fa-IR" sz="3600" b="1" dirty="0" smtClean="0">
                <a:cs typeface="B Nazanin" pitchFamily="2" charset="-78"/>
              </a:rPr>
              <a:t>علائم </a:t>
            </a:r>
            <a:r>
              <a:rPr lang="fa-IR" sz="3600" b="1" dirty="0" smtClean="0">
                <a:cs typeface="B Nazanin" pitchFamily="2" charset="-78"/>
              </a:rPr>
              <a:t>فساد </a:t>
            </a:r>
            <a:r>
              <a:rPr lang="fa-IR" sz="3600" b="1" dirty="0" smtClean="0">
                <a:cs typeface="B Nazanin" pitchFamily="2" charset="-78"/>
              </a:rPr>
              <a:t>روغنها:</a:t>
            </a:r>
            <a:br>
              <a:rPr lang="fa-IR" sz="3600" b="1" dirty="0" smtClean="0">
                <a:cs typeface="B Nazanin" pitchFamily="2" charset="-78"/>
              </a:rPr>
            </a:br>
            <a:r>
              <a:rPr lang="fa-IR" sz="3600" b="1" dirty="0" smtClean="0">
                <a:cs typeface="B Nazanin" pitchFamily="2" charset="-78"/>
              </a:rPr>
              <a:t/>
            </a:r>
            <a:br>
              <a:rPr lang="fa-IR" sz="3600" b="1" dirty="0" smtClean="0">
                <a:cs typeface="B Nazanin" pitchFamily="2" charset="-78"/>
              </a:rPr>
            </a:br>
            <a:r>
              <a:rPr lang="fa-IR"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تغيير </a:t>
            </a:r>
            <a:r>
              <a:rPr lang="fa-IR" sz="2800" b="1" dirty="0" smtClean="0">
                <a:solidFill>
                  <a:schemeClr val="accent4">
                    <a:lumMod val="50000"/>
                  </a:schemeClr>
                </a:solidFill>
                <a:cs typeface="B Nazanin" pitchFamily="2" charset="-78"/>
              </a:rPr>
              <a:t>رنگ و عدم شفافيت ( </a:t>
            </a:r>
            <a:r>
              <a:rPr lang="fa-IR" sz="2800" b="1" dirty="0" smtClean="0">
                <a:solidFill>
                  <a:schemeClr val="accent4">
                    <a:lumMod val="50000"/>
                  </a:schemeClr>
                </a:solidFill>
                <a:cs typeface="B Nazanin" pitchFamily="2" charset="-78"/>
              </a:rPr>
              <a:t>چنانچه </a:t>
            </a:r>
            <a:r>
              <a:rPr lang="fa-IR" sz="2800" b="1" dirty="0" smtClean="0">
                <a:solidFill>
                  <a:schemeClr val="accent4">
                    <a:lumMod val="50000"/>
                  </a:schemeClr>
                </a:solidFill>
                <a:cs typeface="B Nazanin" pitchFamily="2" charset="-78"/>
              </a:rPr>
              <a:t>رنگ معمولي روغن که زرد ليمويي است به سمت </a:t>
            </a:r>
            <a:r>
              <a:rPr lang="fa-IR" sz="2800" b="1" dirty="0" smtClean="0">
                <a:solidFill>
                  <a:schemeClr val="accent4">
                    <a:lumMod val="50000"/>
                  </a:schemeClr>
                </a:solidFill>
                <a:cs typeface="B Nazanin" pitchFamily="2" charset="-78"/>
              </a:rPr>
              <a:t>قهوه اي </a:t>
            </a:r>
            <a:r>
              <a:rPr lang="fa-IR" sz="2800" b="1" dirty="0" smtClean="0">
                <a:solidFill>
                  <a:schemeClr val="accent4">
                    <a:lumMod val="50000"/>
                  </a:schemeClr>
                </a:solidFill>
                <a:cs typeface="B Nazanin" pitchFamily="2" charset="-78"/>
              </a:rPr>
              <a:t>روشن تا تيره تغيير کرده باشد</a:t>
            </a:r>
            <a:r>
              <a:rPr lang="fa-IR" sz="2800" b="1" dirty="0" smtClean="0">
                <a:solidFill>
                  <a:schemeClr val="accent4">
                    <a:lumMod val="50000"/>
                  </a:schemeClr>
                </a:solidFill>
                <a:cs typeface="B Nazanin" pitchFamily="2" charset="-78"/>
              </a:rPr>
              <a:t>)</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  </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تغيير </a:t>
            </a:r>
            <a:r>
              <a:rPr lang="fa-IR" sz="2800" b="1" dirty="0" smtClean="0">
                <a:solidFill>
                  <a:schemeClr val="accent4">
                    <a:lumMod val="50000"/>
                  </a:schemeClr>
                </a:solidFill>
                <a:cs typeface="B Nazanin" pitchFamily="2" charset="-78"/>
              </a:rPr>
              <a:t>در رواني و افزايش غلظت روغن به طوري که روغن حالت گريسي پيدا </a:t>
            </a:r>
            <a:r>
              <a:rPr lang="fa-IR" sz="2800" b="1" dirty="0" smtClean="0">
                <a:solidFill>
                  <a:schemeClr val="accent4">
                    <a:lumMod val="50000"/>
                  </a:schemeClr>
                </a:solidFill>
                <a:cs typeface="B Nazanin" pitchFamily="2" charset="-78"/>
              </a:rPr>
              <a:t>کند</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استشمام بوي تندي از </a:t>
            </a:r>
            <a:r>
              <a:rPr lang="fa-IR" sz="2800" b="1" dirty="0" smtClean="0">
                <a:solidFill>
                  <a:schemeClr val="accent4">
                    <a:lumMod val="50000"/>
                  </a:schemeClr>
                </a:solidFill>
                <a:cs typeface="B Nazanin" pitchFamily="2" charset="-78"/>
              </a:rPr>
              <a:t>روغن</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
            </a:r>
            <a:br>
              <a:rPr lang="fa-IR" sz="2800" b="1" dirty="0" smtClean="0">
                <a:solidFill>
                  <a:schemeClr val="accent4">
                    <a:lumMod val="50000"/>
                  </a:schemeClr>
                </a:solidFill>
                <a:cs typeface="B Nazanin" pitchFamily="2" charset="-78"/>
              </a:rPr>
            </a:br>
            <a:r>
              <a:rPr lang="fa-IR" sz="2800" b="1" dirty="0" smtClean="0">
                <a:solidFill>
                  <a:schemeClr val="accent4">
                    <a:lumMod val="50000"/>
                  </a:schemeClr>
                </a:solidFill>
                <a:cs typeface="B Nazanin" pitchFamily="2" charset="-78"/>
              </a:rPr>
              <a:t>*</a:t>
            </a:r>
            <a:r>
              <a:rPr lang="en-US" sz="2800" b="1" dirty="0" smtClean="0">
                <a:solidFill>
                  <a:schemeClr val="accent4">
                    <a:lumMod val="50000"/>
                  </a:schemeClr>
                </a:solidFill>
                <a:cs typeface="B Nazanin" pitchFamily="2" charset="-78"/>
              </a:rPr>
              <a:t>   </a:t>
            </a:r>
            <a:r>
              <a:rPr lang="fa-IR" sz="2800" b="1" dirty="0" smtClean="0">
                <a:solidFill>
                  <a:schemeClr val="accent4">
                    <a:lumMod val="50000"/>
                  </a:schemeClr>
                </a:solidFill>
                <a:cs typeface="B Nazanin" pitchFamily="2" charset="-78"/>
              </a:rPr>
              <a:t>روغني که به نقطه دود رسيده باشد نيز غير قابل اسفاده است.</a:t>
            </a:r>
            <a:r>
              <a:rPr lang="fa-IR" sz="2800" dirty="0" smtClean="0"/>
              <a:t/>
            </a:r>
            <a:br>
              <a:rPr lang="fa-IR" sz="2800" dirty="0" smtClean="0"/>
            </a:br>
            <a:r>
              <a:rPr lang="fa-IR" sz="2800" b="1" dirty="0" smtClean="0"/>
              <a:t> </a:t>
            </a:r>
            <a:r>
              <a:rPr lang="fa-IR" sz="2800" dirty="0" smtClean="0"/>
              <a:t/>
            </a:r>
            <a:br>
              <a:rPr lang="fa-IR" sz="2800" dirty="0" smtClean="0"/>
            </a:br>
            <a:endParaRPr lang="fa-IR" sz="28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496"/>
            <a:ext cx="7772400" cy="1470025"/>
          </a:xfrm>
        </p:spPr>
        <p:txBody>
          <a:bodyPr>
            <a:noAutofit/>
          </a:bodyPr>
          <a:lstStyle/>
          <a:p>
            <a:pPr algn="just" rtl="1"/>
            <a:r>
              <a:rPr lang="fa-IR" sz="2800" dirty="0" smtClean="0">
                <a:solidFill>
                  <a:schemeClr val="accent4">
                    <a:lumMod val="50000"/>
                  </a:schemeClr>
                </a:solidFill>
                <a:cs typeface="B Nazanin" pitchFamily="2" charset="-78"/>
              </a:rPr>
              <a:t>* </a:t>
            </a:r>
            <a:r>
              <a:rPr lang="fa-IR" sz="2800" dirty="0" smtClean="0">
                <a:solidFill>
                  <a:schemeClr val="accent4">
                    <a:lumMod val="50000"/>
                  </a:schemeClr>
                </a:solidFill>
                <a:cs typeface="B Nazanin" pitchFamily="2" charset="-78"/>
              </a:rPr>
              <a:t>پخت </a:t>
            </a:r>
            <a:r>
              <a:rPr lang="fa-IR" sz="2800" dirty="0" smtClean="0">
                <a:solidFill>
                  <a:schemeClr val="accent4">
                    <a:lumMod val="50000"/>
                  </a:schemeClr>
                </a:solidFill>
                <a:cs typeface="B Nazanin" pitchFamily="2" charset="-78"/>
              </a:rPr>
              <a:t>و پز در درجه حرارت بالا </a:t>
            </a:r>
            <a:r>
              <a:rPr lang="fa-IR" sz="2800" dirty="0" smtClean="0">
                <a:solidFill>
                  <a:schemeClr val="accent4">
                    <a:lumMod val="50000"/>
                  </a:schemeClr>
                </a:solidFill>
                <a:cs typeface="B Nazanin" pitchFamily="2" charset="-78"/>
              </a:rPr>
              <a:t>ميتواند </a:t>
            </a:r>
            <a:r>
              <a:rPr lang="fa-IR" sz="2800" dirty="0" smtClean="0">
                <a:solidFill>
                  <a:schemeClr val="accent4">
                    <a:lumMod val="50000"/>
                  </a:schemeClr>
                </a:solidFill>
                <a:cs typeface="B Nazanin" pitchFamily="2" charset="-78"/>
              </a:rPr>
              <a:t>به روغن آسيب برساند؛ در </a:t>
            </a:r>
            <a:r>
              <a:rPr lang="fa-IR" sz="2800" dirty="0" smtClean="0">
                <a:solidFill>
                  <a:schemeClr val="accent4">
                    <a:lumMod val="50000"/>
                  </a:schemeClr>
                </a:solidFill>
                <a:cs typeface="B Nazanin" pitchFamily="2" charset="-78"/>
              </a:rPr>
              <a:t>روغن هاي </a:t>
            </a:r>
            <a:r>
              <a:rPr lang="fa-IR" sz="2800" dirty="0" smtClean="0">
                <a:solidFill>
                  <a:schemeClr val="accent4">
                    <a:lumMod val="50000"/>
                  </a:schemeClr>
                </a:solidFill>
                <a:cs typeface="B Nazanin" pitchFamily="2" charset="-78"/>
              </a:rPr>
              <a:t>لينولنيکي ( حاوي اسيد چرب امگا 3) مانند سويا يا برزک که براي سرخ کردن مناسب نيستند، </a:t>
            </a:r>
            <a:r>
              <a:rPr lang="fa-IR" sz="2800" dirty="0" smtClean="0">
                <a:solidFill>
                  <a:schemeClr val="accent4">
                    <a:lumMod val="50000"/>
                  </a:schemeClr>
                </a:solidFill>
                <a:cs typeface="B Nazanin" pitchFamily="2" charset="-78"/>
              </a:rPr>
              <a:t>چنانچه </a:t>
            </a:r>
            <a:r>
              <a:rPr lang="fa-IR" sz="2800" dirty="0" smtClean="0">
                <a:solidFill>
                  <a:schemeClr val="accent4">
                    <a:lumMod val="50000"/>
                  </a:schemeClr>
                </a:solidFill>
                <a:cs typeface="B Nazanin" pitchFamily="2" charset="-78"/>
              </a:rPr>
              <a:t>براي مصارف سرخ کردني به کار روند، نه تنها حرارت باعث تخريب اسيدهاي چرب </a:t>
            </a:r>
            <a:r>
              <a:rPr lang="fa-IR" sz="2800" dirty="0" smtClean="0">
                <a:solidFill>
                  <a:schemeClr val="accent4">
                    <a:lumMod val="50000"/>
                  </a:schemeClr>
                </a:solidFill>
                <a:cs typeface="B Nazanin" pitchFamily="2" charset="-78"/>
              </a:rPr>
              <a:t>ميشود </a:t>
            </a:r>
            <a:r>
              <a:rPr lang="fa-IR" sz="2800" dirty="0" smtClean="0">
                <a:solidFill>
                  <a:schemeClr val="accent4">
                    <a:lumMod val="50000"/>
                  </a:schemeClr>
                </a:solidFill>
                <a:cs typeface="B Nazanin" pitchFamily="2" charset="-78"/>
              </a:rPr>
              <a:t>بلکه </a:t>
            </a:r>
            <a:r>
              <a:rPr lang="fa-IR" sz="2800" dirty="0" smtClean="0">
                <a:solidFill>
                  <a:schemeClr val="accent4">
                    <a:lumMod val="50000"/>
                  </a:schemeClr>
                </a:solidFill>
                <a:cs typeface="B Nazanin" pitchFamily="2" charset="-78"/>
              </a:rPr>
              <a:t>ميتواند </a:t>
            </a:r>
            <a:r>
              <a:rPr lang="fa-IR" sz="2800" dirty="0" smtClean="0">
                <a:solidFill>
                  <a:schemeClr val="accent4">
                    <a:lumMod val="50000"/>
                  </a:schemeClr>
                </a:solidFill>
                <a:cs typeface="B Nazanin" pitchFamily="2" charset="-78"/>
              </a:rPr>
              <a:t>باعث تغيير </a:t>
            </a:r>
            <a:r>
              <a:rPr lang="fa-IR" sz="2800" dirty="0" smtClean="0">
                <a:solidFill>
                  <a:schemeClr val="accent4">
                    <a:lumMod val="50000"/>
                  </a:schemeClr>
                </a:solidFill>
                <a:cs typeface="B Nazanin" pitchFamily="2" charset="-78"/>
              </a:rPr>
              <a:t>آنها </a:t>
            </a:r>
            <a:r>
              <a:rPr lang="fa-IR" sz="2800" dirty="0" smtClean="0">
                <a:solidFill>
                  <a:schemeClr val="accent4">
                    <a:lumMod val="50000"/>
                  </a:schemeClr>
                </a:solidFill>
                <a:cs typeface="B Nazanin" pitchFamily="2" charset="-78"/>
              </a:rPr>
              <a:t>به مواد مضر </a:t>
            </a:r>
            <a:br>
              <a:rPr lang="fa-IR" sz="2800" dirty="0" smtClean="0">
                <a:solidFill>
                  <a:schemeClr val="accent4">
                    <a:lumMod val="50000"/>
                  </a:schemeClr>
                </a:solidFill>
                <a:cs typeface="B Nazanin" pitchFamily="2" charset="-78"/>
              </a:rPr>
            </a:br>
            <a:r>
              <a:rPr lang="fa-IR" sz="2800" dirty="0" smtClean="0">
                <a:solidFill>
                  <a:schemeClr val="accent4">
                    <a:lumMod val="50000"/>
                  </a:schemeClr>
                </a:solidFill>
                <a:cs typeface="B Nazanin" pitchFamily="2" charset="-78"/>
              </a:rPr>
              <a:t>( </a:t>
            </a:r>
            <a:r>
              <a:rPr lang="fa-IR" sz="2800" dirty="0" smtClean="0">
                <a:solidFill>
                  <a:schemeClr val="accent4">
                    <a:lumMod val="50000"/>
                  </a:schemeClr>
                </a:solidFill>
                <a:cs typeface="B Nazanin" pitchFamily="2" charset="-78"/>
              </a:rPr>
              <a:t>راديکال</a:t>
            </a:r>
            <a:r>
              <a:rPr lang="fa-IR" sz="2800" dirty="0" smtClean="0">
                <a:solidFill>
                  <a:schemeClr val="accent4">
                    <a:lumMod val="50000"/>
                  </a:schemeClr>
                </a:solidFill>
                <a:cs typeface="B Nazanin" pitchFamily="2" charset="-78"/>
              </a:rPr>
              <a:t> آزاد ) نيز بشود. </a:t>
            </a:r>
            <a:r>
              <a:rPr lang="fa-IR" sz="2800" dirty="0" smtClean="0">
                <a:solidFill>
                  <a:schemeClr val="accent4">
                    <a:lumMod val="50000"/>
                  </a:schemeClr>
                </a:solidFill>
                <a:cs typeface="B Nazanin" pitchFamily="2" charset="-78"/>
              </a:rPr>
              <a:t>روغنهاي </a:t>
            </a:r>
            <a:r>
              <a:rPr lang="fa-IR" sz="2800" dirty="0" smtClean="0">
                <a:solidFill>
                  <a:schemeClr val="accent4">
                    <a:lumMod val="50000"/>
                  </a:schemeClr>
                </a:solidFill>
                <a:cs typeface="B Nazanin" pitchFamily="2" charset="-78"/>
              </a:rPr>
              <a:t>هيدروژنه و نيز سرخ کردني اغلب براي پخت و پز در دماي بالا قابل </a:t>
            </a:r>
            <a:r>
              <a:rPr lang="fa-IR" sz="2800" dirty="0" smtClean="0">
                <a:solidFill>
                  <a:schemeClr val="accent4">
                    <a:lumMod val="50000"/>
                  </a:schemeClr>
                </a:solidFill>
                <a:cs typeface="B Nazanin" pitchFamily="2" charset="-78"/>
              </a:rPr>
              <a:t>توصيه اند </a:t>
            </a:r>
            <a:r>
              <a:rPr lang="fa-IR" sz="2800" dirty="0" smtClean="0">
                <a:solidFill>
                  <a:schemeClr val="accent4">
                    <a:lumMod val="50000"/>
                  </a:schemeClr>
                </a:solidFill>
                <a:cs typeface="B Nazanin" pitchFamily="2" charset="-78"/>
              </a:rPr>
              <a:t>زيرا اين </a:t>
            </a:r>
            <a:r>
              <a:rPr lang="fa-IR" sz="2800" dirty="0" smtClean="0">
                <a:solidFill>
                  <a:schemeClr val="accent4">
                    <a:lumMod val="50000"/>
                  </a:schemeClr>
                </a:solidFill>
                <a:cs typeface="B Nazanin" pitchFamily="2" charset="-78"/>
              </a:rPr>
              <a:t>روغنها </a:t>
            </a:r>
            <a:r>
              <a:rPr lang="fa-IR" sz="2800" dirty="0" smtClean="0">
                <a:solidFill>
                  <a:schemeClr val="accent4">
                    <a:lumMod val="50000"/>
                  </a:schemeClr>
                </a:solidFill>
                <a:cs typeface="B Nazanin" pitchFamily="2" charset="-78"/>
              </a:rPr>
              <a:t>قبلا به وسيله فرآيند شيميايي به ترکيباتي که کمتر در اثر حرارت آسيب </a:t>
            </a:r>
            <a:r>
              <a:rPr lang="fa-IR" sz="2800" dirty="0" smtClean="0">
                <a:solidFill>
                  <a:schemeClr val="accent4">
                    <a:lumMod val="50000"/>
                  </a:schemeClr>
                </a:solidFill>
                <a:cs typeface="B Nazanin" pitchFamily="2" charset="-78"/>
              </a:rPr>
              <a:t>مي بينند </a:t>
            </a:r>
            <a:r>
              <a:rPr lang="fa-IR" sz="2800" dirty="0" smtClean="0">
                <a:solidFill>
                  <a:schemeClr val="accent4">
                    <a:lumMod val="50000"/>
                  </a:schemeClr>
                </a:solidFill>
                <a:cs typeface="B Nazanin" pitchFamily="2" charset="-78"/>
              </a:rPr>
              <a:t>تغيير داده </a:t>
            </a:r>
            <a:r>
              <a:rPr lang="fa-IR" sz="2800" dirty="0" smtClean="0">
                <a:solidFill>
                  <a:schemeClr val="accent4">
                    <a:lumMod val="50000"/>
                  </a:schemeClr>
                </a:solidFill>
                <a:cs typeface="B Nazanin" pitchFamily="2" charset="-78"/>
              </a:rPr>
              <a:t>شده اند.روغن هاي آسيب پذير</a:t>
            </a:r>
            <a:r>
              <a:rPr lang="fa-IR" sz="2800" dirty="0" smtClean="0">
                <a:solidFill>
                  <a:schemeClr val="accent4">
                    <a:lumMod val="50000"/>
                  </a:schemeClr>
                </a:solidFill>
                <a:cs typeface="B Nazanin" pitchFamily="2" charset="-78"/>
              </a:rPr>
              <a:t> بهتر است در دماي اتاق مورد استفاده قرار گيرند مانند استفاده در سالاد</a:t>
            </a:r>
            <a:r>
              <a:rPr lang="fa-IR" sz="2800" dirty="0" smtClean="0">
                <a:solidFill>
                  <a:schemeClr val="accent4">
                    <a:lumMod val="50000"/>
                  </a:schemeClr>
                </a:solidFill>
                <a:cs typeface="B Nazanin" pitchFamily="2" charset="-78"/>
              </a:rPr>
              <a:t>.</a:t>
            </a:r>
            <a:r>
              <a:rPr lang="fa-IR" sz="2800" dirty="0" smtClean="0">
                <a:solidFill>
                  <a:schemeClr val="accent4">
                    <a:lumMod val="50000"/>
                  </a:schemeClr>
                </a:solidFill>
                <a:cs typeface="B Nazanin" pitchFamily="2" charset="-78"/>
              </a:rPr>
              <a:t> به دلیل فوق هيچگاه روغن را نبايد تا نقطه دود حرارت داد</a:t>
            </a:r>
            <a:r>
              <a:rPr lang="fa-IR" sz="2800" dirty="0" smtClean="0">
                <a:solidFill>
                  <a:schemeClr val="accent4">
                    <a:lumMod val="50000"/>
                  </a:schemeClr>
                </a:solidFill>
                <a:cs typeface="B Nazanin" pitchFamily="2" charset="-78"/>
              </a:rPr>
              <a:t>. </a:t>
            </a:r>
            <a:r>
              <a:rPr lang="fa-IR" sz="2800" dirty="0" smtClean="0">
                <a:solidFill>
                  <a:schemeClr val="accent4">
                    <a:lumMod val="50000"/>
                  </a:schemeClr>
                </a:solidFill>
                <a:cs typeface="B Nazanin" pitchFamily="2" charset="-78"/>
              </a:rPr>
              <a:t/>
            </a:r>
            <a:br>
              <a:rPr lang="fa-IR" sz="2800" dirty="0" smtClean="0">
                <a:solidFill>
                  <a:schemeClr val="accent4">
                    <a:lumMod val="50000"/>
                  </a:schemeClr>
                </a:solidFill>
                <a:cs typeface="B Nazanin" pitchFamily="2" charset="-78"/>
              </a:rPr>
            </a:br>
            <a:r>
              <a:rPr lang="en-US" sz="2800" dirty="0" smtClean="0">
                <a:solidFill>
                  <a:schemeClr val="accent4">
                    <a:lumMod val="50000"/>
                  </a:schemeClr>
                </a:solidFill>
                <a:cs typeface="B Nazanin" pitchFamily="2" charset="-78"/>
              </a:rPr>
              <a:t>   </a:t>
            </a:r>
            <a:endParaRPr lang="fa-IR" sz="2800" dirty="0">
              <a:solidFill>
                <a:schemeClr val="accent4">
                  <a:lumMod val="50000"/>
                </a:schemeClr>
              </a:solidFill>
              <a:cs typeface="B Nazanin" pitchFamily="2" charset="-78"/>
            </a:endParaRPr>
          </a:p>
        </p:txBody>
      </p:sp>
      <p:sp>
        <p:nvSpPr>
          <p:cNvPr id="4" name="Rectangle 3"/>
          <p:cNvSpPr/>
          <p:nvPr/>
        </p:nvSpPr>
        <p:spPr>
          <a:xfrm>
            <a:off x="5286380" y="214290"/>
            <a:ext cx="3212739" cy="646331"/>
          </a:xfrm>
          <a:prstGeom prst="rect">
            <a:avLst/>
          </a:prstGeom>
        </p:spPr>
        <p:txBody>
          <a:bodyPr wrap="none">
            <a:spAutoFit/>
          </a:bodyPr>
          <a:lstStyle/>
          <a:p>
            <a:r>
              <a:rPr lang="fa-IR" sz="3600" b="1" dirty="0" smtClean="0">
                <a:cs typeface="B Nazanin" pitchFamily="2" charset="-78"/>
              </a:rPr>
              <a:t>توصيه هاي </a:t>
            </a:r>
            <a:r>
              <a:rPr lang="fa-IR" sz="3600" b="1" dirty="0" smtClean="0">
                <a:cs typeface="B Nazanin" pitchFamily="2" charset="-78"/>
              </a:rPr>
              <a:t>عمومي:</a:t>
            </a:r>
            <a:endParaRPr lang="en-US" sz="3600" dirty="0">
              <a:cs typeface="B Nazanin"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57214"/>
            <a:ext cx="9144000" cy="7478970"/>
          </a:xfrm>
          <a:prstGeom prst="rect">
            <a:avLst/>
          </a:prstGeom>
        </p:spPr>
        <p:txBody>
          <a:bodyPr wrap="square">
            <a:spAutoFit/>
          </a:bodyPr>
          <a:lstStyle/>
          <a:p>
            <a:pPr algn="r" rtl="1"/>
            <a:endParaRPr lang="fa-IR" sz="3200" dirty="0" smtClean="0">
              <a:cs typeface="B Nazanin" pitchFamily="2" charset="-78"/>
            </a:endParaRPr>
          </a:p>
          <a:p>
            <a:pPr algn="r" rtl="1"/>
            <a:r>
              <a:rPr lang="fa-IR" sz="3200" dirty="0" smtClean="0">
                <a:cs typeface="B Nazanin" pitchFamily="2" charset="-78"/>
              </a:rPr>
              <a:t/>
            </a:r>
            <a:br>
              <a:rPr lang="fa-IR" sz="3200" dirty="0" smtClean="0">
                <a:cs typeface="B Nazanin" pitchFamily="2" charset="-78"/>
              </a:rPr>
            </a:br>
            <a:r>
              <a:rPr lang="fa-IR" sz="3200" dirty="0" smtClean="0">
                <a:cs typeface="B Nazanin" pitchFamily="2" charset="-78"/>
              </a:rPr>
              <a:t>* </a:t>
            </a:r>
            <a:r>
              <a:rPr lang="en-US" sz="3200" dirty="0" smtClean="0">
                <a:cs typeface="B Nazanin" pitchFamily="2" charset="-78"/>
              </a:rPr>
              <a:t>  </a:t>
            </a:r>
            <a:r>
              <a:rPr lang="fa-IR" sz="3200" dirty="0" smtClean="0">
                <a:cs typeface="B Nazanin" pitchFamily="2" charset="-78"/>
              </a:rPr>
              <a:t>به برچسب روغن توجه شود و روغني که اسيد چرب اشباع و </a:t>
            </a:r>
            <a:r>
              <a:rPr lang="fa-IR" sz="3200" dirty="0" smtClean="0">
                <a:cs typeface="B Nazanin" pitchFamily="2" charset="-78"/>
              </a:rPr>
              <a:t>مهمتر</a:t>
            </a:r>
          </a:p>
          <a:p>
            <a:pPr algn="r" rtl="1"/>
            <a:r>
              <a:rPr lang="fa-IR" sz="3200" dirty="0" smtClean="0">
                <a:cs typeface="B Nazanin" pitchFamily="2" charset="-78"/>
              </a:rPr>
              <a:t> </a:t>
            </a:r>
            <a:r>
              <a:rPr lang="fa-IR" sz="3200" dirty="0" smtClean="0">
                <a:cs typeface="B Nazanin" pitchFamily="2" charset="-78"/>
              </a:rPr>
              <a:t>     </a:t>
            </a:r>
            <a:r>
              <a:rPr lang="fa-IR" sz="3200" dirty="0" smtClean="0">
                <a:cs typeface="B Nazanin" pitchFamily="2" charset="-78"/>
              </a:rPr>
              <a:t>از آن، اسيد چرب ترانس کمتري دارد خريده شود</a:t>
            </a:r>
            <a:r>
              <a:rPr lang="fa-IR" sz="3200" dirty="0" smtClean="0">
                <a:cs typeface="B Nazanin" pitchFamily="2" charset="-78"/>
              </a:rPr>
              <a:t>.</a:t>
            </a:r>
          </a:p>
          <a:p>
            <a:pPr algn="r" rtl="1"/>
            <a:r>
              <a:rPr lang="fa-IR" sz="3200" dirty="0" smtClean="0">
                <a:cs typeface="B Nazanin" pitchFamily="2" charset="-78"/>
              </a:rPr>
              <a:t/>
            </a:r>
            <a:br>
              <a:rPr lang="fa-IR" sz="3200" dirty="0" smtClean="0">
                <a:cs typeface="B Nazanin" pitchFamily="2" charset="-78"/>
              </a:rPr>
            </a:br>
            <a:r>
              <a:rPr lang="fa-IR" sz="3200" dirty="0" smtClean="0">
                <a:cs typeface="B Nazanin" pitchFamily="2" charset="-78"/>
              </a:rPr>
              <a:t>* </a:t>
            </a:r>
            <a:r>
              <a:rPr lang="en-US" sz="3200" dirty="0" smtClean="0">
                <a:cs typeface="B Nazanin" pitchFamily="2" charset="-78"/>
              </a:rPr>
              <a:t>   </a:t>
            </a:r>
            <a:r>
              <a:rPr lang="fa-IR" sz="3200" dirty="0" smtClean="0">
                <a:cs typeface="B Nazanin" pitchFamily="2" charset="-78"/>
              </a:rPr>
              <a:t>غذاها </a:t>
            </a:r>
            <a:r>
              <a:rPr lang="fa-IR" sz="3200" dirty="0" smtClean="0">
                <a:cs typeface="B Nazanin" pitchFamily="2" charset="-78"/>
              </a:rPr>
              <a:t>کمتر </a:t>
            </a:r>
            <a:r>
              <a:rPr lang="fa-IR" sz="3200" dirty="0" smtClean="0">
                <a:cs typeface="B Nazanin" pitchFamily="2" charset="-78"/>
              </a:rPr>
              <a:t>سرخ </a:t>
            </a:r>
            <a:r>
              <a:rPr lang="fa-IR" sz="3200" dirty="0" smtClean="0">
                <a:cs typeface="B Nazanin" pitchFamily="2" charset="-78"/>
              </a:rPr>
              <a:t>شوند </a:t>
            </a:r>
            <a:r>
              <a:rPr lang="fa-IR" sz="3200" dirty="0" smtClean="0">
                <a:cs typeface="B Nazanin" pitchFamily="2" charset="-78"/>
              </a:rPr>
              <a:t>و اگر لازم است، تفت </a:t>
            </a:r>
            <a:r>
              <a:rPr lang="fa-IR" sz="3200" dirty="0" smtClean="0">
                <a:cs typeface="B Nazanin" pitchFamily="2" charset="-78"/>
              </a:rPr>
              <a:t>داده شود.</a:t>
            </a:r>
          </a:p>
          <a:p>
            <a:pPr algn="r" rtl="1"/>
            <a:r>
              <a:rPr lang="fa-IR" sz="3200" dirty="0" smtClean="0">
                <a:cs typeface="B Nazanin" pitchFamily="2" charset="-78"/>
              </a:rPr>
              <a:t/>
            </a:r>
            <a:br>
              <a:rPr lang="fa-IR" sz="3200" dirty="0" smtClean="0">
                <a:cs typeface="B Nazanin" pitchFamily="2" charset="-78"/>
              </a:rPr>
            </a:br>
            <a:r>
              <a:rPr lang="fa-IR" sz="3200" dirty="0" smtClean="0">
                <a:cs typeface="B Nazanin" pitchFamily="2" charset="-78"/>
              </a:rPr>
              <a:t>* </a:t>
            </a:r>
            <a:r>
              <a:rPr lang="en-US" sz="3200" dirty="0" smtClean="0">
                <a:cs typeface="B Nazanin" pitchFamily="2" charset="-78"/>
              </a:rPr>
              <a:t>   </a:t>
            </a:r>
            <a:r>
              <a:rPr lang="fa-IR" sz="3200" dirty="0" smtClean="0">
                <a:cs typeface="B Nazanin" pitchFamily="2" charset="-78"/>
              </a:rPr>
              <a:t>کمتر مواد چرب و روغن مصرف </a:t>
            </a:r>
            <a:r>
              <a:rPr lang="fa-IR" sz="3200" dirty="0" smtClean="0">
                <a:cs typeface="B Nazanin" pitchFamily="2" charset="-78"/>
              </a:rPr>
              <a:t>شود </a:t>
            </a:r>
            <a:r>
              <a:rPr lang="fa-IR" sz="3200" dirty="0" smtClean="0">
                <a:cs typeface="B Nazanin" pitchFamily="2" charset="-78"/>
              </a:rPr>
              <a:t>خصوصا اگر اضافه وزن </a:t>
            </a:r>
            <a:r>
              <a:rPr lang="fa-IR" sz="3200" dirty="0" smtClean="0">
                <a:cs typeface="B Nazanin" pitchFamily="2" charset="-78"/>
              </a:rPr>
              <a:t>وجود </a:t>
            </a:r>
          </a:p>
          <a:p>
            <a:pPr algn="r" rtl="1"/>
            <a:r>
              <a:rPr lang="fa-IR" sz="3200" dirty="0" smtClean="0">
                <a:cs typeface="B Nazanin" pitchFamily="2" charset="-78"/>
              </a:rPr>
              <a:t> </a:t>
            </a:r>
            <a:r>
              <a:rPr lang="fa-IR" sz="3200" dirty="0" smtClean="0">
                <a:cs typeface="B Nazanin" pitchFamily="2" charset="-78"/>
              </a:rPr>
              <a:t>      داشته باشد</a:t>
            </a:r>
          </a:p>
          <a:p>
            <a:pPr algn="r" rtl="1"/>
            <a:r>
              <a:rPr lang="fa-IR" sz="3200" dirty="0" smtClean="0">
                <a:cs typeface="B Nazanin" pitchFamily="2" charset="-78"/>
              </a:rPr>
              <a:t/>
            </a:r>
            <a:br>
              <a:rPr lang="fa-IR" sz="3200" dirty="0" smtClean="0">
                <a:cs typeface="B Nazanin" pitchFamily="2" charset="-78"/>
              </a:rPr>
            </a:br>
            <a:r>
              <a:rPr lang="fa-IR" sz="3200" dirty="0" smtClean="0">
                <a:cs typeface="B Nazanin" pitchFamily="2" charset="-78"/>
              </a:rPr>
              <a:t>*   </a:t>
            </a:r>
            <a:r>
              <a:rPr lang="en-US" sz="3200" dirty="0" smtClean="0">
                <a:cs typeface="B Nazanin" pitchFamily="2" charset="-78"/>
              </a:rPr>
              <a:t>  </a:t>
            </a:r>
            <a:r>
              <a:rPr lang="fa-IR" sz="3200" dirty="0" smtClean="0">
                <a:cs typeface="B Nazanin" pitchFamily="2" charset="-78"/>
              </a:rPr>
              <a:t>کمتر از شيرينيجات و </a:t>
            </a:r>
            <a:r>
              <a:rPr lang="fa-IR" sz="3200" dirty="0" smtClean="0">
                <a:cs typeface="B Nazanin" pitchFamily="2" charset="-78"/>
              </a:rPr>
              <a:t>فرآورده هاي </a:t>
            </a:r>
            <a:r>
              <a:rPr lang="fa-IR" sz="3200" dirty="0" smtClean="0">
                <a:cs typeface="B Nazanin" pitchFamily="2" charset="-78"/>
              </a:rPr>
              <a:t>قندي استفاده شود</a:t>
            </a:r>
            <a:r>
              <a:rPr lang="fa-IR" sz="3200" dirty="0" smtClean="0">
                <a:cs typeface="B Nazanin" pitchFamily="2" charset="-78"/>
              </a:rPr>
              <a:t>.</a:t>
            </a:r>
          </a:p>
          <a:p>
            <a:pPr algn="r" rtl="1"/>
            <a:endParaRPr lang="fa-IR" sz="3200" dirty="0" smtClean="0">
              <a:cs typeface="B Nazanin" pitchFamily="2" charset="-78"/>
            </a:endParaRPr>
          </a:p>
          <a:p>
            <a:pPr algn="r" rtl="1"/>
            <a:r>
              <a:rPr lang="fa-IR" sz="3200" dirty="0" smtClean="0">
                <a:cs typeface="B Nazanin" pitchFamily="2" charset="-78"/>
              </a:rPr>
              <a:t>*   </a:t>
            </a:r>
            <a:r>
              <a:rPr lang="en-US" sz="3200" dirty="0" smtClean="0">
                <a:cs typeface="B Nazanin" pitchFamily="2" charset="-78"/>
              </a:rPr>
              <a:t>   </a:t>
            </a:r>
            <a:r>
              <a:rPr lang="fa-IR" sz="3200" dirty="0" smtClean="0">
                <a:cs typeface="B Nazanin" pitchFamily="2" charset="-78"/>
              </a:rPr>
              <a:t>موقع خريد روغن، اوزان کوچک خريداري شود چون نگهداري </a:t>
            </a:r>
            <a:endParaRPr lang="fa-IR" sz="3200" dirty="0" smtClean="0">
              <a:cs typeface="B Nazanin" pitchFamily="2" charset="-78"/>
            </a:endParaRPr>
          </a:p>
          <a:p>
            <a:pPr algn="r" rtl="1"/>
            <a:r>
              <a:rPr lang="fa-IR" sz="3200" dirty="0" smtClean="0">
                <a:cs typeface="B Nazanin" pitchFamily="2" charset="-78"/>
              </a:rPr>
              <a:t> </a:t>
            </a:r>
            <a:r>
              <a:rPr lang="fa-IR" sz="3200" dirty="0" smtClean="0">
                <a:cs typeface="B Nazanin" pitchFamily="2" charset="-78"/>
              </a:rPr>
              <a:t>      آنها ساده تر </a:t>
            </a:r>
            <a:r>
              <a:rPr lang="fa-IR" sz="3200" dirty="0" smtClean="0">
                <a:cs typeface="B Nazanin" pitchFamily="2" charset="-78"/>
              </a:rPr>
              <a:t>است.</a:t>
            </a:r>
            <a:br>
              <a:rPr lang="fa-IR" sz="3200" dirty="0" smtClean="0">
                <a:cs typeface="B Nazanin" pitchFamily="2" charset="-78"/>
              </a:rPr>
            </a:br>
            <a:endParaRPr lang="en-US" sz="3200" dirty="0">
              <a:cs typeface="B Nazanin" pitchFamily="2" charset="-78"/>
            </a:endParaRPr>
          </a:p>
        </p:txBody>
      </p:sp>
      <p:sp>
        <p:nvSpPr>
          <p:cNvPr id="3" name="Rectangle 2"/>
          <p:cNvSpPr/>
          <p:nvPr/>
        </p:nvSpPr>
        <p:spPr>
          <a:xfrm>
            <a:off x="3428992" y="0"/>
            <a:ext cx="2480166" cy="584775"/>
          </a:xfrm>
          <a:prstGeom prst="rect">
            <a:avLst/>
          </a:prstGeom>
        </p:spPr>
        <p:txBody>
          <a:bodyPr wrap="none">
            <a:spAutoFit/>
          </a:bodyPr>
          <a:lstStyle/>
          <a:p>
            <a:r>
              <a:rPr lang="fa-IR" sz="3200" b="1" dirty="0" smtClean="0">
                <a:solidFill>
                  <a:schemeClr val="tx1">
                    <a:lumMod val="95000"/>
                    <a:lumOff val="5000"/>
                  </a:schemeClr>
                </a:solidFill>
                <a:cs typeface="B Nazanin" pitchFamily="2" charset="-78"/>
              </a:rPr>
              <a:t>توصیه های کلی</a:t>
            </a:r>
            <a:r>
              <a:rPr lang="en-US" sz="3200" b="1" dirty="0" smtClean="0">
                <a:solidFill>
                  <a:schemeClr val="tx1">
                    <a:lumMod val="95000"/>
                    <a:lumOff val="5000"/>
                  </a:schemeClr>
                </a:solidFill>
                <a:cs typeface="B Nazanin" pitchFamily="2" charset="-78"/>
              </a:rPr>
              <a:t> </a:t>
            </a:r>
            <a:endParaRPr lang="en-US" sz="3200"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2"/>
          <a:srcRect/>
          <a:stretch>
            <a:fillRect/>
          </a:stretch>
        </p:blipFill>
        <p:spPr bwMode="auto">
          <a:xfrm>
            <a:off x="0" y="1214422"/>
            <a:ext cx="9144000" cy="43577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a:srcRect/>
          <a:stretch>
            <a:fillRect/>
          </a:stretch>
        </p:blipFill>
        <p:spPr bwMode="auto">
          <a:xfrm>
            <a:off x="0" y="928670"/>
            <a:ext cx="9144000" cy="47863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2"/>
          <a:srcRect/>
          <a:stretch>
            <a:fillRect/>
          </a:stretch>
        </p:blipFill>
        <p:spPr bwMode="auto">
          <a:xfrm>
            <a:off x="0" y="428604"/>
            <a:ext cx="9143999" cy="58579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28670"/>
            <a:ext cx="9144000" cy="5078313"/>
          </a:xfrm>
          <a:prstGeom prst="rect">
            <a:avLst/>
          </a:prstGeom>
        </p:spPr>
        <p:txBody>
          <a:bodyPr wrap="square">
            <a:spAutoFit/>
          </a:bodyPr>
          <a:lstStyle/>
          <a:p>
            <a:pPr algn="justLow" rtl="1">
              <a:lnSpc>
                <a:spcPct val="150000"/>
              </a:lnSpc>
            </a:pPr>
            <a:r>
              <a:rPr lang="fa-IR" sz="3600" b="1" dirty="0" smtClean="0">
                <a:solidFill>
                  <a:schemeClr val="accent4">
                    <a:lumMod val="50000"/>
                  </a:schemeClr>
                </a:solidFill>
                <a:cs typeface="B Nazanin" pitchFamily="2" charset="-78"/>
              </a:rPr>
              <a:t>*   چربيها حامل ويتامين هاي </a:t>
            </a:r>
            <a:r>
              <a:rPr lang="en-US" sz="3600" b="1" dirty="0" smtClean="0">
                <a:solidFill>
                  <a:schemeClr val="accent4">
                    <a:lumMod val="50000"/>
                  </a:schemeClr>
                </a:solidFill>
                <a:cs typeface="B Nazanin" pitchFamily="2" charset="-78"/>
              </a:rPr>
              <a:t>E,D,A </a:t>
            </a:r>
            <a:r>
              <a:rPr lang="fa-IR" sz="3600" b="1" dirty="0" smtClean="0">
                <a:solidFill>
                  <a:schemeClr val="accent4">
                    <a:lumMod val="50000"/>
                  </a:schemeClr>
                </a:solidFill>
                <a:cs typeface="B Nazanin" pitchFamily="2" charset="-78"/>
              </a:rPr>
              <a:t>و</a:t>
            </a:r>
            <a:r>
              <a:rPr lang="en-US" sz="3600" b="1" dirty="0" smtClean="0">
                <a:solidFill>
                  <a:schemeClr val="accent4">
                    <a:lumMod val="50000"/>
                  </a:schemeClr>
                </a:solidFill>
                <a:cs typeface="B Nazanin" pitchFamily="2" charset="-78"/>
              </a:rPr>
              <a:t>K </a:t>
            </a:r>
            <a:r>
              <a:rPr lang="fa-IR" sz="3600" b="1" dirty="0" smtClean="0">
                <a:solidFill>
                  <a:schemeClr val="accent4">
                    <a:lumMod val="50000"/>
                  </a:schemeClr>
                </a:solidFill>
                <a:cs typeface="B Nazanin" pitchFamily="2" charset="-78"/>
              </a:rPr>
              <a:t>که محلول در چربي اند بوده و به جذب و متابوليسم آن</a:t>
            </a:r>
            <a:r>
              <a:rPr lang="en-US" sz="3600" b="1" dirty="0" smtClean="0">
                <a:solidFill>
                  <a:schemeClr val="accent4">
                    <a:lumMod val="50000"/>
                  </a:schemeClr>
                </a:solidFill>
                <a:cs typeface="B Nazanin" pitchFamily="2" charset="-78"/>
              </a:rPr>
              <a:t> </a:t>
            </a:r>
            <a:r>
              <a:rPr lang="fa-IR" sz="3600" b="1" dirty="0" smtClean="0">
                <a:solidFill>
                  <a:schemeClr val="accent4">
                    <a:lumMod val="50000"/>
                  </a:schemeClr>
                </a:solidFill>
                <a:cs typeface="B Nazanin" pitchFamily="2" charset="-78"/>
              </a:rPr>
              <a:t>ها در بدن کمک ميکنند.روغنهاي گياهي حاوي کارتنوئيدها  پيش ساز ويتامين</a:t>
            </a:r>
            <a:r>
              <a:rPr lang="en-US" sz="3600" b="1" dirty="0" smtClean="0">
                <a:solidFill>
                  <a:schemeClr val="accent4">
                    <a:lumMod val="50000"/>
                  </a:schemeClr>
                </a:solidFill>
                <a:cs typeface="B Nazanin" pitchFamily="2" charset="-78"/>
              </a:rPr>
              <a:t>A </a:t>
            </a:r>
            <a:r>
              <a:rPr lang="fa-IR" sz="3600" b="1" dirty="0" smtClean="0">
                <a:solidFill>
                  <a:schemeClr val="accent4">
                    <a:lumMod val="50000"/>
                  </a:schemeClr>
                </a:solidFill>
                <a:cs typeface="B Nazanin" pitchFamily="2" charset="-78"/>
              </a:rPr>
              <a:t> و ويتامين </a:t>
            </a:r>
            <a:r>
              <a:rPr lang="en-US" sz="3600" b="1" dirty="0" smtClean="0">
                <a:solidFill>
                  <a:schemeClr val="accent4">
                    <a:lumMod val="50000"/>
                  </a:schemeClr>
                </a:solidFill>
                <a:cs typeface="B Nazanin" pitchFamily="2" charset="-78"/>
              </a:rPr>
              <a:t>E </a:t>
            </a:r>
            <a:r>
              <a:rPr lang="fa-IR" sz="3600" b="1" dirty="0" smtClean="0">
                <a:solidFill>
                  <a:schemeClr val="accent4">
                    <a:lumMod val="50000"/>
                  </a:schemeClr>
                </a:solidFill>
                <a:cs typeface="B Nazanin" pitchFamily="2" charset="-78"/>
              </a:rPr>
              <a:t>هستند که خاصيت آنتي اکسيداني دارد و چربي هاي حيواني به ویژه روغن ماهي منبع سرشار از ويتامين</a:t>
            </a:r>
            <a:r>
              <a:rPr lang="en-US" sz="3600" b="1" dirty="0" smtClean="0">
                <a:solidFill>
                  <a:schemeClr val="accent4">
                    <a:lumMod val="50000"/>
                  </a:schemeClr>
                </a:solidFill>
                <a:cs typeface="B Nazanin" pitchFamily="2" charset="-78"/>
              </a:rPr>
              <a:t>D </a:t>
            </a:r>
            <a:r>
              <a:rPr lang="fa-IR" sz="3600" b="1" dirty="0" smtClean="0">
                <a:solidFill>
                  <a:schemeClr val="accent4">
                    <a:lumMod val="50000"/>
                  </a:schemeClr>
                </a:solidFill>
                <a:cs typeface="B Nazanin" pitchFamily="2" charset="-78"/>
              </a:rPr>
              <a:t>هستند.</a:t>
            </a:r>
            <a:endParaRPr lang="fa-IR" sz="36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5" name="Picture 3"/>
          <p:cNvPicPr>
            <a:picLocks noChangeAspect="1" noChangeArrowheads="1"/>
          </p:cNvPicPr>
          <p:nvPr/>
        </p:nvPicPr>
        <p:blipFill>
          <a:blip r:embed="rId2"/>
          <a:srcRect/>
          <a:stretch>
            <a:fillRect/>
          </a:stretch>
        </p:blipFill>
        <p:spPr bwMode="auto">
          <a:xfrm>
            <a:off x="0" y="285728"/>
            <a:ext cx="9144000" cy="3295656"/>
          </a:xfrm>
          <a:prstGeom prst="rect">
            <a:avLst/>
          </a:prstGeom>
          <a:noFill/>
          <a:ln w="9525">
            <a:noFill/>
            <a:miter lim="800000"/>
            <a:headEnd/>
            <a:tailEnd/>
          </a:ln>
          <a:effectLst/>
        </p:spPr>
      </p:pic>
      <p:pic>
        <p:nvPicPr>
          <p:cNvPr id="49156" name="Picture 4"/>
          <p:cNvPicPr>
            <a:picLocks noChangeAspect="1" noChangeArrowheads="1"/>
          </p:cNvPicPr>
          <p:nvPr/>
        </p:nvPicPr>
        <p:blipFill>
          <a:blip r:embed="rId3"/>
          <a:srcRect/>
          <a:stretch>
            <a:fillRect/>
          </a:stretch>
        </p:blipFill>
        <p:spPr bwMode="auto">
          <a:xfrm>
            <a:off x="0" y="3571876"/>
            <a:ext cx="9144000" cy="23574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428604"/>
            <a:ext cx="9144000" cy="571504"/>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0" y="1357298"/>
            <a:ext cx="9144000" cy="48577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0" y="714356"/>
            <a:ext cx="9144000" cy="48577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0" y="928670"/>
            <a:ext cx="9144000" cy="52864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7940"/>
            <a:ext cx="9144000" cy="4524315"/>
          </a:xfrm>
          <a:prstGeom prst="rect">
            <a:avLst/>
          </a:prstGeom>
        </p:spPr>
        <p:txBody>
          <a:bodyPr wrap="square">
            <a:spAutoFit/>
          </a:bodyPr>
          <a:lstStyle/>
          <a:p>
            <a:pPr algn="justLow" rtl="1">
              <a:lnSpc>
                <a:spcPct val="150000"/>
              </a:lnSpc>
            </a:pPr>
            <a:r>
              <a:rPr lang="fa-IR" sz="3200" b="1" dirty="0" smtClean="0">
                <a:solidFill>
                  <a:schemeClr val="accent4">
                    <a:lumMod val="50000"/>
                  </a:schemeClr>
                </a:solidFill>
                <a:cs typeface="B Nazanin" pitchFamily="2" charset="-78"/>
              </a:rPr>
              <a:t>چربي ها غني ترين منبع انرژي غذايي اند.هر يک گرم چربي 9 کيلو کالري انرژي توليد مي کند. (1گرم از پروتئين ها يا </a:t>
            </a:r>
            <a:r>
              <a:rPr lang="fa-IR" sz="3200" b="1" dirty="0" smtClean="0">
                <a:solidFill>
                  <a:schemeClr val="accent4">
                    <a:lumMod val="50000"/>
                  </a:schemeClr>
                </a:solidFill>
                <a:cs typeface="B Nazanin" pitchFamily="2" charset="-78"/>
              </a:rPr>
              <a:t>کربوهيدراتها </a:t>
            </a:r>
            <a:r>
              <a:rPr lang="fa-IR" sz="3200" b="1" dirty="0" smtClean="0">
                <a:solidFill>
                  <a:schemeClr val="accent4">
                    <a:lumMod val="50000"/>
                  </a:schemeClr>
                </a:solidFill>
                <a:cs typeface="B Nazanin" pitchFamily="2" charset="-78"/>
              </a:rPr>
              <a:t>فقط 4 کيلو کالري انرژي توليد </a:t>
            </a:r>
            <a:r>
              <a:rPr lang="fa-IR" sz="3200" b="1" dirty="0" smtClean="0">
                <a:solidFill>
                  <a:schemeClr val="accent4">
                    <a:lumMod val="50000"/>
                  </a:schemeClr>
                </a:solidFill>
                <a:cs typeface="B Nazanin" pitchFamily="2" charset="-78"/>
              </a:rPr>
              <a:t>ميکند.)</a:t>
            </a:r>
          </a:p>
          <a:p>
            <a:pPr algn="justLow" rtl="1">
              <a:lnSpc>
                <a:spcPct val="150000"/>
              </a:lnSpc>
            </a:pPr>
            <a:endParaRPr lang="fa-IR" sz="3200" b="1" dirty="0" smtClean="0">
              <a:solidFill>
                <a:schemeClr val="accent4">
                  <a:lumMod val="50000"/>
                </a:schemeClr>
              </a:solidFill>
              <a:cs typeface="B Nazanin" pitchFamily="2" charset="-78"/>
            </a:endParaRPr>
          </a:p>
          <a:p>
            <a:pPr algn="justLow" rtl="1">
              <a:lnSpc>
                <a:spcPct val="150000"/>
              </a:lnSpc>
            </a:pPr>
            <a:r>
              <a:rPr lang="fa-IR" sz="3200" b="1" dirty="0" smtClean="0">
                <a:solidFill>
                  <a:schemeClr val="accent4">
                    <a:lumMod val="50000"/>
                  </a:schemeClr>
                </a:solidFill>
                <a:cs typeface="B Nazanin" pitchFamily="2" charset="-78"/>
              </a:rPr>
              <a:t>* وجود </a:t>
            </a:r>
            <a:r>
              <a:rPr lang="fa-IR" sz="3200" b="1" dirty="0" smtClean="0">
                <a:solidFill>
                  <a:schemeClr val="accent4">
                    <a:lumMod val="50000"/>
                  </a:schemeClr>
                </a:solidFill>
                <a:cs typeface="B Nazanin" pitchFamily="2" charset="-78"/>
              </a:rPr>
              <a:t>چربي در غذا باعث بهبود عطر و طعم غذا و برانگيختن اشتها مي شود و در احساس سيري بعد از خوردن غذا موثر است</a:t>
            </a:r>
            <a:r>
              <a:rPr lang="fa-IR" sz="3200" b="1" dirty="0" smtClean="0">
                <a:solidFill>
                  <a:schemeClr val="accent4">
                    <a:lumMod val="50000"/>
                  </a:schemeClr>
                </a:solidFill>
                <a:cs typeface="B Nazanin" pitchFamily="2" charset="-78"/>
              </a:rPr>
              <a:t>.</a:t>
            </a:r>
            <a:endParaRPr lang="fa-IR" sz="32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28596" y="428604"/>
            <a:ext cx="8229600" cy="1143000"/>
          </a:xfrm>
        </p:spPr>
        <p:txBody>
          <a:bodyPr>
            <a:normAutofit fontScale="90000"/>
          </a:bodyPr>
          <a:lstStyle/>
          <a:p>
            <a:pPr algn="r" rtl="1"/>
            <a:r>
              <a:rPr lang="fa-IR" b="1" dirty="0">
                <a:solidFill>
                  <a:schemeClr val="accent4">
                    <a:lumMod val="50000"/>
                  </a:schemeClr>
                </a:solidFill>
                <a:cs typeface="B Nazanin" pitchFamily="2" charset="-78"/>
              </a:rPr>
              <a:t>ویتامینهای محلول در </a:t>
            </a:r>
            <a:r>
              <a:rPr lang="fa-IR" b="1" dirty="0" smtClean="0">
                <a:solidFill>
                  <a:schemeClr val="accent4">
                    <a:lumMod val="50000"/>
                  </a:schemeClr>
                </a:solidFill>
                <a:cs typeface="B Nazanin" pitchFamily="2" charset="-78"/>
              </a:rPr>
              <a:t>چربی</a:t>
            </a:r>
            <a:br>
              <a:rPr lang="fa-IR" b="1" dirty="0" smtClean="0">
                <a:solidFill>
                  <a:schemeClr val="accent4">
                    <a:lumMod val="50000"/>
                  </a:schemeClr>
                </a:solidFill>
                <a:cs typeface="B Nazanin" pitchFamily="2" charset="-78"/>
              </a:rPr>
            </a:br>
            <a:r>
              <a:rPr lang="fa-IR" b="1" dirty="0" smtClean="0">
                <a:solidFill>
                  <a:schemeClr val="accent4">
                    <a:lumMod val="50000"/>
                  </a:schemeClr>
                </a:solidFill>
                <a:cs typeface="B Nazanin" pitchFamily="2" charset="-78"/>
              </a:rPr>
              <a:t> </a:t>
            </a:r>
            <a:r>
              <a:rPr lang="fa-IR" b="1" dirty="0" smtClean="0">
                <a:solidFill>
                  <a:schemeClr val="accent4">
                    <a:lumMod val="50000"/>
                  </a:schemeClr>
                </a:solidFill>
                <a:cs typeface="B Nazanin" pitchFamily="2" charset="-78"/>
              </a:rPr>
              <a:t>ویتامینهای </a:t>
            </a:r>
            <a:r>
              <a:rPr lang="en-US" b="1" dirty="0" smtClean="0">
                <a:solidFill>
                  <a:schemeClr val="accent4">
                    <a:lumMod val="50000"/>
                  </a:schemeClr>
                </a:solidFill>
                <a:cs typeface="B Nazanin" pitchFamily="2" charset="-78"/>
              </a:rPr>
              <a:t>A , D , E , K </a:t>
            </a:r>
            <a:br>
              <a:rPr lang="en-US" b="1" dirty="0" smtClean="0">
                <a:solidFill>
                  <a:schemeClr val="accent4">
                    <a:lumMod val="50000"/>
                  </a:schemeClr>
                </a:solidFill>
                <a:cs typeface="B Nazanin" pitchFamily="2" charset="-78"/>
              </a:rPr>
            </a:br>
            <a:endParaRPr lang="en-US" b="1" dirty="0">
              <a:solidFill>
                <a:schemeClr val="accent4">
                  <a:lumMod val="50000"/>
                </a:schemeClr>
              </a:solidFill>
              <a:cs typeface="B Nazanin" pitchFamily="2" charset="-78"/>
            </a:endParaRPr>
          </a:p>
        </p:txBody>
      </p:sp>
      <p:sp>
        <p:nvSpPr>
          <p:cNvPr id="11267" name="Rectangle 3"/>
          <p:cNvSpPr>
            <a:spLocks noGrp="1" noChangeArrowheads="1"/>
          </p:cNvSpPr>
          <p:nvPr>
            <p:ph type="body" idx="1"/>
          </p:nvPr>
        </p:nvSpPr>
        <p:spPr/>
        <p:txBody>
          <a:bodyPr/>
          <a:lstStyle/>
          <a:p>
            <a:pPr algn="just" rtl="1"/>
            <a:r>
              <a:rPr lang="fa-IR" b="1" dirty="0" smtClean="0">
                <a:solidFill>
                  <a:schemeClr val="accent4">
                    <a:lumMod val="50000"/>
                  </a:schemeClr>
                </a:solidFill>
                <a:cs typeface="B Nazanin" pitchFamily="2" charset="-78"/>
              </a:rPr>
              <a:t>ویتامینهای </a:t>
            </a:r>
            <a:r>
              <a:rPr lang="en-US" b="1" dirty="0">
                <a:solidFill>
                  <a:schemeClr val="accent4">
                    <a:lumMod val="50000"/>
                  </a:schemeClr>
                </a:solidFill>
                <a:cs typeface="B Nazanin" pitchFamily="2" charset="-78"/>
              </a:rPr>
              <a:t>A</a:t>
            </a:r>
            <a:r>
              <a:rPr lang="fa-IR" b="1" dirty="0">
                <a:solidFill>
                  <a:schemeClr val="accent4">
                    <a:lumMod val="50000"/>
                  </a:schemeClr>
                </a:solidFill>
                <a:cs typeface="B Nazanin" pitchFamily="2" charset="-78"/>
              </a:rPr>
              <a:t> و </a:t>
            </a:r>
            <a:r>
              <a:rPr lang="en-US" b="1" dirty="0">
                <a:solidFill>
                  <a:schemeClr val="accent4">
                    <a:lumMod val="50000"/>
                  </a:schemeClr>
                </a:solidFill>
                <a:cs typeface="B Nazanin" pitchFamily="2" charset="-78"/>
              </a:rPr>
              <a:t>D</a:t>
            </a:r>
            <a:r>
              <a:rPr lang="fa-IR" b="1" dirty="0">
                <a:solidFill>
                  <a:schemeClr val="accent4">
                    <a:lumMod val="50000"/>
                  </a:schemeClr>
                </a:solidFill>
                <a:cs typeface="B Nazanin" pitchFamily="2" charset="-78"/>
              </a:rPr>
              <a:t> در کره و مارگارین  و روغن ماهی یافت می شود.</a:t>
            </a:r>
          </a:p>
          <a:p>
            <a:pPr algn="just" rtl="1"/>
            <a:r>
              <a:rPr lang="fa-IR" b="1" dirty="0">
                <a:solidFill>
                  <a:schemeClr val="accent4">
                    <a:lumMod val="50000"/>
                  </a:schemeClr>
                </a:solidFill>
                <a:cs typeface="B Nazanin" pitchFamily="2" charset="-78"/>
              </a:rPr>
              <a:t>ویتامین </a:t>
            </a:r>
            <a:r>
              <a:rPr lang="en-US" b="1" dirty="0">
                <a:solidFill>
                  <a:schemeClr val="accent4">
                    <a:lumMod val="50000"/>
                  </a:schemeClr>
                </a:solidFill>
                <a:cs typeface="B Nazanin" pitchFamily="2" charset="-78"/>
              </a:rPr>
              <a:t>E</a:t>
            </a:r>
            <a:r>
              <a:rPr lang="fa-IR" b="1" dirty="0">
                <a:solidFill>
                  <a:schemeClr val="accent4">
                    <a:lumMod val="50000"/>
                  </a:schemeClr>
                </a:solidFill>
                <a:cs typeface="B Nazanin" pitchFamily="2" charset="-78"/>
              </a:rPr>
              <a:t> در انواع روغن نباتی مایع مانند روغن زیتون ، آفتابگردان ، پنبه دانه ،زیتون ، کلزا ، ذرت ، سویا و گلرنگ به وفور یافت می شود </a:t>
            </a:r>
            <a:endParaRPr lang="fa-IR" b="1" dirty="0" smtClean="0">
              <a:solidFill>
                <a:schemeClr val="accent4">
                  <a:lumMod val="50000"/>
                </a:schemeClr>
              </a:solidFill>
              <a:cs typeface="B Nazanin" pitchFamily="2" charset="-78"/>
            </a:endParaRPr>
          </a:p>
          <a:p>
            <a:pPr algn="just" rtl="1">
              <a:buNone/>
            </a:pPr>
            <a:endParaRPr lang="fa-IR" b="1" dirty="0">
              <a:solidFill>
                <a:schemeClr val="accent4">
                  <a:lumMod val="50000"/>
                </a:schemeClr>
              </a:solidFill>
              <a:cs typeface="B Nazanin" pitchFamily="2" charset="-78"/>
            </a:endParaRPr>
          </a:p>
          <a:p>
            <a:pPr algn="just" rtl="1"/>
            <a:r>
              <a:rPr lang="fa-IR" b="1" dirty="0">
                <a:solidFill>
                  <a:schemeClr val="accent4">
                    <a:lumMod val="50000"/>
                  </a:schemeClr>
                </a:solidFill>
                <a:cs typeface="B Nazanin" pitchFamily="2" charset="-78"/>
              </a:rPr>
              <a:t>ویتامین </a:t>
            </a:r>
            <a:r>
              <a:rPr lang="en-US" b="1" dirty="0">
                <a:solidFill>
                  <a:schemeClr val="accent4">
                    <a:lumMod val="50000"/>
                  </a:schemeClr>
                </a:solidFill>
                <a:cs typeface="B Nazanin" pitchFamily="2" charset="-78"/>
              </a:rPr>
              <a:t>K</a:t>
            </a:r>
            <a:r>
              <a:rPr lang="fa-IR" b="1" dirty="0">
                <a:solidFill>
                  <a:schemeClr val="accent4">
                    <a:lumMod val="50000"/>
                  </a:schemeClr>
                </a:solidFill>
                <a:cs typeface="B Nazanin" pitchFamily="2" charset="-78"/>
              </a:rPr>
              <a:t> در روغن سویا و کلزا وجود دارد.</a:t>
            </a:r>
            <a:endParaRPr lang="en-US" b="1" dirty="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571480"/>
            <a:ext cx="8715436" cy="5262979"/>
          </a:xfrm>
          <a:prstGeom prst="rect">
            <a:avLst/>
          </a:prstGeom>
        </p:spPr>
        <p:txBody>
          <a:bodyPr wrap="square">
            <a:spAutoFit/>
          </a:bodyPr>
          <a:lstStyle/>
          <a:p>
            <a:pPr algn="justLow" rtl="1">
              <a:lnSpc>
                <a:spcPct val="150000"/>
              </a:lnSpc>
            </a:pPr>
            <a:r>
              <a:rPr lang="fa-IR" sz="3200" b="1" dirty="0" smtClean="0">
                <a:solidFill>
                  <a:schemeClr val="accent4">
                    <a:lumMod val="50000"/>
                  </a:schemeClr>
                </a:solidFill>
                <a:cs typeface="B Nazanin" pitchFamily="2" charset="-78"/>
              </a:rPr>
              <a:t>*  چربيها نقش نگهدارنده در ديواره های ي سلولي و غشاهاي عصبي(ميلين ها ) را دارند.</a:t>
            </a:r>
          </a:p>
          <a:p>
            <a:pPr algn="justLow" rtl="1">
              <a:lnSpc>
                <a:spcPct val="150000"/>
              </a:lnSpc>
            </a:pPr>
            <a:r>
              <a:rPr lang="fa-IR" sz="3200" b="1" dirty="0" smtClean="0">
                <a:solidFill>
                  <a:schemeClr val="accent4">
                    <a:lumMod val="50000"/>
                  </a:schemeClr>
                </a:solidFill>
                <a:cs typeface="B Nazanin" pitchFamily="2" charset="-78"/>
              </a:rPr>
              <a:t>*  اسيدهاي چرب غيراشباع پيش ساز پروستاگلاندين ها هستند که نقش مهمي در کنترل واکنش هاي التهابي، فشار خون، انعقاد خون و.....دارند.</a:t>
            </a:r>
          </a:p>
          <a:p>
            <a:pPr algn="justLow" rtl="1">
              <a:lnSpc>
                <a:spcPct val="150000"/>
              </a:lnSpc>
            </a:pPr>
            <a:r>
              <a:rPr lang="fa-IR" sz="3200" b="1" dirty="0" smtClean="0">
                <a:solidFill>
                  <a:schemeClr val="accent4">
                    <a:lumMod val="50000"/>
                  </a:schemeClr>
                </a:solidFill>
                <a:cs typeface="B Nazanin" pitchFamily="2" charset="-78"/>
              </a:rPr>
              <a:t>* چربي هاي زير پوست از هدر رفتن حرارت بدن و نفوذ سرما به بدن جلوگيري ميکنند.</a:t>
            </a:r>
            <a:endParaRPr lang="fa-IR" sz="3200" b="1" dirty="0" smtClean="0">
              <a:solidFill>
                <a:schemeClr val="accent4">
                  <a:lumMod val="50000"/>
                </a:schemeClr>
              </a:solidFill>
              <a:cs typeface="B Nazanin" pitchFamily="2"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1256</Words>
  <Application>Microsoft Office PowerPoint</Application>
  <PresentationFormat>On-screen Show (4:3)</PresentationFormat>
  <Paragraphs>170</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Slide 1</vt:lpstr>
      <vt:lpstr>عنوان دوره آموزشی:   کاهش مصرف روغن و نمک </vt:lpstr>
      <vt:lpstr>Slide 3</vt:lpstr>
      <vt:lpstr>Slide 4</vt:lpstr>
      <vt:lpstr>Slide 5</vt:lpstr>
      <vt:lpstr>Slide 6</vt:lpstr>
      <vt:lpstr>Slide 7</vt:lpstr>
      <vt:lpstr>ویتامینهای محلول در چربی  ویتامینهای A , D , E , K  </vt:lpstr>
      <vt:lpstr>Slide 9</vt:lpstr>
      <vt:lpstr>انواع چربیها</vt:lpstr>
      <vt:lpstr>  ساختمان چربيها و روغنها  واحدهاي ساختماني چربي ها عمدتا ترکيباتي به نام تري گليسريدها هستند.تري گلسيريدها از سه مولکول اسيد چرب که به يک الکل سه ظرفيتي به نام گليسرول متصل شده اند تشکيل شده اند.عمده خواص روغن هاي خوراکي بستگي به نوع اسيدهاي چرب غالب آن ها دارد.  </vt:lpstr>
      <vt:lpstr>Slide 12</vt:lpstr>
      <vt:lpstr>Slide 13</vt:lpstr>
      <vt:lpstr>1)   اسيدهاي چرب اشباعSFA در اين نوع اسيد چرب کليه پيوندهاي موجود بين اتم هاي کربن در طول زنجيره سير شده و لذا مولکول از ثبات و پايداري مناسب برخوردار است.با افزايش طول زنجيره ، نقطه  ذوب افزايش مي يابد به طوري که اسيدهاي چرب اشباع با بيش از 12 اتم کربن در دماي اتاق به حالت جامد هستند. </vt:lpstr>
      <vt:lpstr>Slide 15</vt:lpstr>
      <vt:lpstr>  </vt:lpstr>
      <vt:lpstr>Slide 17</vt:lpstr>
      <vt:lpstr> مضرترين اسيد چرب ترانس، الائيديک اسيد است که در واقع ايزومر ترانس اسيد اولئيک است.اين اسيد چرب در ساختمان روغن هاي گياهي مايع مطلقا وجود ندارد بلکه در صنعت طي فرآيندي به نام هيدروژناسيون که به منظور تبديل روغن مايع به روغنهاي جامد ( مانند مارگارينهاي سخت و روغن قنادي) انجام ميگيرد، از تغيير آرايش مولکولي اسيد اولئيک به دست ميآيد. تقريبا کليه مضرات روغنهاي جامد در اولويت اول به وجود چربي ترانس ( الائيديک اسيد‌) و سپس اشباع مربوط ميشود. مقدار کمي از چربي ترانس به طور طبيعي در فرآوردههاي لبني مانند کره وجود دارد.   </vt:lpstr>
      <vt:lpstr>Slide 19</vt:lpstr>
      <vt:lpstr>Slide 20</vt:lpstr>
      <vt:lpstr>Slide 21</vt:lpstr>
      <vt:lpstr>Slide 22</vt:lpstr>
      <vt:lpstr> اسيد اولئيک( اسيد چرب تک غير اشباعي سيس) از ارزش تغذيهاي بي نظيري برخوردار است.اين يافته پس از مطالعاتي روي اهالي کشورهاي حاشيه مديترانه که عمدتا روغن مصرفي آنها روغن زيتون بود به دست آمد. در اين مطالعات مشاهده شد که عليرغم سرانه مصرف بالاي روغن در مقايسه با ساير نقاط دنيا، ميزان ابتلا به بيماريهاي قلبي و عروقي در ميان مردم اين منطقه بسيار ناچيز است. محققان علت را به نوع رژيم غذايي و سبک زندگي مردم منطقه نسبت داده اند که در آن علاوه بر رعايت رژيم غذايي خاص و سالم ( رژيم غذايي مديترانه اي) که حاوي روغن زيتون، فيبرهاي خوراکي و ميوه و سبزي است، فعاليت فيزيکي جايگاه خاصي دارد.  </vt:lpstr>
      <vt:lpstr>Slide 24</vt:lpstr>
      <vt:lpstr>ج) اسيدهاي چرب چند اشباعيPUFA</vt:lpstr>
      <vt:lpstr>Slide 26</vt:lpstr>
      <vt:lpstr>Slide 27</vt:lpstr>
      <vt:lpstr>Slide 28</vt:lpstr>
      <vt:lpstr>چربی های امگا 3 و امگا 6 :</vt:lpstr>
      <vt:lpstr>Slide 30</vt:lpstr>
      <vt:lpstr>د) اسيدهاي چرب ترانس </vt:lpstr>
      <vt:lpstr>3)   کاهش انسجام و يکپارچگي غشاي سلولي و در نتيجه سهولت تخريب ديواره هاي سلولي توسط ترکيبات بالقوه سرطانزا  4)   تجمع اين ترکيبات در بافت چربي، در ايجاد سرطان پستان موثر است.  5)   اين ترکيبات در ايجاد ديابت نوع 2 و کمي وزن کودکان در زمان تولد تاثير دارند</vt:lpstr>
      <vt:lpstr>Slide 33</vt:lpstr>
      <vt:lpstr>Slide 34</vt:lpstr>
      <vt:lpstr>Slide 35</vt:lpstr>
      <vt:lpstr>Slide 36</vt:lpstr>
      <vt:lpstr> سازمان بهداشت جهاني مقدار نياز روزانه بزرگسالان به هريک از اسيدهاي چرب را به شرح زير اعلام کرده است:  *      چربي هاي خوراکي حداقل 15 و حداکثر 30 درصد انرژي دريافتي روزانه  *     اسيدهاي چرب اشباع حداقل 7 و حداکثر 10 درصد انرژي دريافتي روزانه  *     اسيدهاي چرب تک غيراشباعي حداکثر 15 درصد انرژي دريافتي روزانه  *     اسيدهاي چرب امگا6 حداکثر 10 درصد انرژي دريافتي روزانه  *      اسيدهاي چرب امگا3 حداکثر 1.8گرم روزانه؛ در زنان باردار بايد اين مقدار             به 2.2 گرم افزايش يابد تا از افسردگي بعد از زايمان جلوگيري شود. </vt:lpstr>
      <vt:lpstr>Slide 38</vt:lpstr>
      <vt:lpstr> کلسترول يک ترکيب مشتق از چربي است که در ساختمان غشاي سلولي وليپوپروتئين هاي خون وجود دارد. کلسترول در مقدار متعادل يک ماده ضروري براي زندگي انسان است زيرا نه تنها به حفظ ساختمان غشاي سلول کمک ميکند بلکه براي ساخت نمک هاي صفراوي و هورمون هاي استروئيدي نيز لازم است. کلسترول را به طور معمول کبد با استفاده از ساير چربي هاي مصرف شده ميسازد.مقادير مازاد بر نياز کلسترول که يا از طريق منابع غذايي وارد بدن ميشود و يا به دلايل ارثي در بدن توليد ميشود، به جهت ارتباط آن با روند آترواسکلروز، مشکل ساز است. </vt:lpstr>
      <vt:lpstr>Slide 40</vt:lpstr>
      <vt:lpstr>Slide 41</vt:lpstr>
      <vt:lpstr>Slide 42</vt:lpstr>
      <vt:lpstr>کلسترول و بیماریهای قلبی</vt:lpstr>
      <vt:lpstr>Slide 44</vt:lpstr>
      <vt:lpstr>عوامل موثر بر کلسترول خون </vt:lpstr>
      <vt:lpstr>تغذیه </vt:lpstr>
      <vt:lpstr>Slide 47</vt:lpstr>
      <vt:lpstr>Slide 48</vt:lpstr>
      <vt:lpstr> بالاخره کره حيواني بهتر است يا نباتي  در حقيقت کره، چربي شير است و به­طور طبيعي ترکيب اسيدهاي چرب آن کاملا با کره نباتي يا مارگارين که صرفا به دليل تشابه فيزيکي به کره حيواني، کره ناميده مي­شود، تفاوت دارد.متاسفانه کره حيواني براي مصرف مستمر اصلا توصيه نمي شود زيرا حاوي کلسترول و اسيدهاي چرب مريستيک و لوريک است که اين دو از اسيدهاي چرب اشباع بسيار مضر براي سلامتي به شمار ميروند.اما مارگارين سخت مانند روغن جامد حاصل فرآيند هيدروژناسيون روغنهاي نباتي است و ترکيب اسيدهاي چرب آن فرق چنداني با روغنهاي جامد  ندارد، يعني هم چربي اشباع دارد و هم ترانس بديهي است.مارگارينهاي نرم که بعضا با ويتامينهاي AوD نيز غني ميشوند، نسبت به کره ارجحيت دارند زيرا ترکيب اسيدهاي چرب آنها شبيه روغن هاي مايعي خواهد بود که از آنها درست ميشوند. بنابراين مارگارين مايع نسبت به کره و کره نسبت به مارگارين سخت ارجحيت مصرف دارد. </vt:lpstr>
      <vt:lpstr>نحوه استفاده صحيح از روغنها  </vt:lpstr>
      <vt:lpstr>Slide 51</vt:lpstr>
      <vt:lpstr>بر اساس دستورالعمل اداره کل نظارت بر مواد غذايي معاونت غذا و داروي وزارت بهداشت، از ابتداي سال 1383 انواع روغنهاي نباتي جامد بايد داراي برچسبي باشد که ميزان اسيد چرب اشباع و اسيد چرب ترانس بر روي آن نوشته شده باشد. </vt:lpstr>
      <vt:lpstr>Slide 53</vt:lpstr>
      <vt:lpstr>  علائم فساد روغنها:  * تغيير رنگ و عدم شفافيت ( چنانچه رنگ معمولي روغن که زرد ليمويي است به سمت قهوه اي روشن تا تيره تغيير کرده باشد)   *   تغيير در رواني و افزايش غلظت روغن به طوري که روغن حالت گريسي پيدا کند  *  استشمام بوي تندي از روغن  *   روغني که به نقطه دود رسيده باشد نيز غير قابل اسفاده است.   </vt:lpstr>
      <vt:lpstr>* پخت و پز در درجه حرارت بالا ميتواند به روغن آسيب برساند؛ در روغن هاي لينولنيکي ( حاوي اسيد چرب امگا 3) مانند سويا يا برزک که براي سرخ کردن مناسب نيستند، چنانچه براي مصارف سرخ کردني به کار روند، نه تنها حرارت باعث تخريب اسيدهاي چرب ميشود بلکه ميتواند باعث تغيير آنها به مواد مضر  ( راديکال آزاد ) نيز بشود. روغنهاي هيدروژنه و نيز سرخ کردني اغلب براي پخت و پز در دماي بالا قابل توصيه اند زيرا اين روغنها قبلا به وسيله فرآيند شيميايي به ترکيباتي که کمتر در اثر حرارت آسيب مي بينند تغيير داده شده اند.روغن هاي آسيب پذير بهتر است در دماي اتاق مورد استفاده قرار گيرند مانند استفاده در سالاد. به دلیل فوق هيچگاه روغن را نبايد تا نقطه دود حرارت داد.     </vt:lpstr>
      <vt:lpstr>Slide 56</vt:lpstr>
      <vt:lpstr>Slide 57</vt:lpstr>
      <vt:lpstr>Slide 58</vt:lpstr>
      <vt:lpstr>Slide 59</vt:lpstr>
      <vt:lpstr>Slide 60</vt:lpstr>
      <vt:lpstr>Slide 61</vt:lpstr>
      <vt:lpstr>Slide 62</vt:lpstr>
      <vt:lpstr>Slide 63</vt:lpstr>
    </vt:vector>
  </TitlesOfParts>
  <Company>ilamfdo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samipoor</dc:creator>
  <cp:lastModifiedBy>samipoor</cp:lastModifiedBy>
  <cp:revision>163</cp:revision>
  <dcterms:created xsi:type="dcterms:W3CDTF">2014-01-06T20:16:59Z</dcterms:created>
  <dcterms:modified xsi:type="dcterms:W3CDTF">2014-01-07T20:39:26Z</dcterms:modified>
</cp:coreProperties>
</file>