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303" r:id="rId2"/>
    <p:sldId id="267" r:id="rId3"/>
    <p:sldId id="291" r:id="rId4"/>
    <p:sldId id="256" r:id="rId5"/>
    <p:sldId id="286" r:id="rId6"/>
    <p:sldId id="283" r:id="rId7"/>
    <p:sldId id="284" r:id="rId8"/>
    <p:sldId id="292" r:id="rId9"/>
    <p:sldId id="285" r:id="rId10"/>
    <p:sldId id="282" r:id="rId11"/>
    <p:sldId id="293" r:id="rId12"/>
    <p:sldId id="297" r:id="rId13"/>
    <p:sldId id="301" r:id="rId14"/>
    <p:sldId id="300" r:id="rId15"/>
    <p:sldId id="298" r:id="rId16"/>
    <p:sldId id="281" r:id="rId17"/>
    <p:sldId id="258" r:id="rId18"/>
    <p:sldId id="259" r:id="rId19"/>
    <p:sldId id="288" r:id="rId20"/>
    <p:sldId id="257" r:id="rId21"/>
    <p:sldId id="289" r:id="rId22"/>
    <p:sldId id="260" r:id="rId23"/>
    <p:sldId id="262" r:id="rId24"/>
    <p:sldId id="264" r:id="rId25"/>
    <p:sldId id="272" r:id="rId26"/>
    <p:sldId id="263" r:id="rId27"/>
    <p:sldId id="290" r:id="rId28"/>
    <p:sldId id="294" r:id="rId29"/>
    <p:sldId id="271" r:id="rId30"/>
    <p:sldId id="274" r:id="rId31"/>
    <p:sldId id="276" r:id="rId32"/>
    <p:sldId id="277" r:id="rId33"/>
    <p:sldId id="296" r:id="rId34"/>
    <p:sldId id="278" r:id="rId35"/>
    <p:sldId id="279" r:id="rId36"/>
    <p:sldId id="280"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704" autoAdjust="0"/>
    <p:restoredTop sz="94268" autoAdjust="0"/>
  </p:normalViewPr>
  <p:slideViewPr>
    <p:cSldViewPr>
      <p:cViewPr varScale="1">
        <p:scale>
          <a:sx n="74" d="100"/>
          <a:sy n="74" d="100"/>
        </p:scale>
        <p:origin x="-3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9CEECB-D56A-42CB-BA0F-66212032FF0F}" type="datetimeFigureOut">
              <a:rPr lang="en-US" smtClean="0"/>
              <a:pPr/>
              <a:t>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0D507-42B0-45F8-B4E7-1A44555A88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6A83063-C063-469D-8B3D-A2C221C85472}" type="datetimeFigureOut">
              <a:rPr lang="en-US" smtClean="0"/>
              <a:pPr/>
              <a:t>1/7/2014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55AC082-B201-4340-B73F-7372A38209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A83063-C063-469D-8B3D-A2C221C85472}"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A83063-C063-469D-8B3D-A2C221C85472}"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A83063-C063-469D-8B3D-A2C221C85472}"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6A83063-C063-469D-8B3D-A2C221C85472}" type="datetimeFigureOut">
              <a:rPr lang="en-US" smtClean="0"/>
              <a:pPr/>
              <a:t>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AC082-B201-4340-B73F-7372A38209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A83063-C063-469D-8B3D-A2C221C85472}"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6A83063-C063-469D-8B3D-A2C221C85472}" type="datetimeFigureOut">
              <a:rPr lang="en-US" smtClean="0"/>
              <a:pPr/>
              <a:t>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A83063-C063-469D-8B3D-A2C221C85472}" type="datetimeFigureOut">
              <a:rPr lang="en-US" smtClean="0"/>
              <a:pPr/>
              <a:t>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A83063-C063-469D-8B3D-A2C221C85472}" type="datetimeFigureOut">
              <a:rPr lang="en-US" smtClean="0"/>
              <a:pPr/>
              <a:t>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6A83063-C063-469D-8B3D-A2C221C85472}"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5AC082-B201-4340-B73F-7372A38209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6A83063-C063-469D-8B3D-A2C221C85472}" type="datetimeFigureOut">
              <a:rPr lang="en-US" smtClean="0"/>
              <a:pPr/>
              <a:t>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55AC082-B201-4340-B73F-7372A38209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6A83063-C063-469D-8B3D-A2C221C85472}" type="datetimeFigureOut">
              <a:rPr lang="en-US" smtClean="0"/>
              <a:pPr/>
              <a:t>1/7/2014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5AC082-B201-4340-B73F-7372A38209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descr="C:\Users\sony\Pictures\25831602117911932422910613018115398131.jpg"/>
          <p:cNvPicPr>
            <a:picLocks noChangeAspect="1" noChangeArrowheads="1"/>
          </p:cNvPicPr>
          <p:nvPr/>
        </p:nvPicPr>
        <p:blipFill>
          <a:blip r:embed="rId2" cstate="print"/>
          <a:srcRect/>
          <a:stretch>
            <a:fillRect/>
          </a:stretch>
        </p:blipFill>
        <p:spPr bwMode="auto">
          <a:xfrm>
            <a:off x="0" y="0"/>
            <a:ext cx="9358346" cy="6858000"/>
          </a:xfrm>
          <a:prstGeom prst="rect">
            <a:avLst/>
          </a:prstGeom>
          <a:noFill/>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1143000"/>
          </a:xfrm>
        </p:spPr>
        <p:txBody>
          <a:bodyPr>
            <a:normAutofit/>
          </a:bodyPr>
          <a:lstStyle/>
          <a:p>
            <a:pPr algn="r" rtl="1"/>
            <a:r>
              <a:rPr lang="fa-IR" dirty="0" smtClean="0">
                <a:solidFill>
                  <a:schemeClr val="tx1"/>
                </a:solidFill>
                <a:cs typeface="B Nazanin" pitchFamily="2" charset="-78"/>
              </a:rPr>
              <a:t> نقش</a:t>
            </a:r>
            <a:r>
              <a:rPr lang="fa-IR" dirty="0" smtClean="0">
                <a:cs typeface="B Nazanin" pitchFamily="2" charset="-78"/>
              </a:rPr>
              <a:t> </a:t>
            </a:r>
            <a:r>
              <a:rPr lang="fa-IR" dirty="0" smtClean="0">
                <a:solidFill>
                  <a:schemeClr val="tx1"/>
                </a:solidFill>
                <a:cs typeface="B Nazanin" pitchFamily="2" charset="-78"/>
              </a:rPr>
              <a:t>نمک در بدن</a:t>
            </a:r>
            <a:endParaRPr lang="en-US" dirty="0">
              <a:solidFill>
                <a:schemeClr val="tx1"/>
              </a:solidFill>
              <a:cs typeface="B Nazanin" pitchFamily="2" charset="-78"/>
            </a:endParaRPr>
          </a:p>
        </p:txBody>
      </p:sp>
      <p:sp>
        <p:nvSpPr>
          <p:cNvPr id="3" name="Content Placeholder 2"/>
          <p:cNvSpPr>
            <a:spLocks noGrp="1"/>
          </p:cNvSpPr>
          <p:nvPr>
            <p:ph idx="1"/>
          </p:nvPr>
        </p:nvSpPr>
        <p:spPr>
          <a:xfrm>
            <a:off x="609600" y="1828800"/>
            <a:ext cx="8229600" cy="4724400"/>
          </a:xfrm>
        </p:spPr>
        <p:txBody>
          <a:bodyPr>
            <a:normAutofit/>
          </a:bodyPr>
          <a:lstStyle/>
          <a:p>
            <a:pPr algn="just" rtl="1">
              <a:buClr>
                <a:srgbClr val="002060"/>
              </a:buClr>
              <a:buNone/>
            </a:pPr>
            <a:r>
              <a:rPr lang="fa-IR" sz="2800" dirty="0" smtClean="0">
                <a:cs typeface="B Nazanin" pitchFamily="2" charset="-78"/>
              </a:rPr>
              <a:t>   </a:t>
            </a:r>
          </a:p>
          <a:p>
            <a:pPr algn="just" rtl="1">
              <a:buClr>
                <a:srgbClr val="002060"/>
              </a:buClr>
              <a:buNone/>
            </a:pPr>
            <a:r>
              <a:rPr lang="fa-IR" sz="2800" dirty="0" smtClean="0">
                <a:cs typeface="B Nazanin" pitchFamily="2" charset="-78"/>
              </a:rPr>
              <a:t>    نمک از ابتدا به خاطر خواص درمانی اش مورد توجه قرار گرفته است ،</a:t>
            </a:r>
          </a:p>
          <a:p>
            <a:pPr algn="just" rtl="1">
              <a:buClr>
                <a:srgbClr val="002060"/>
              </a:buClr>
              <a:buNone/>
            </a:pPr>
            <a:r>
              <a:rPr lang="fa-IR" sz="2800" dirty="0" smtClean="0">
                <a:cs typeface="B Nazanin" pitchFamily="2" charset="-78"/>
              </a:rPr>
              <a:t>    </a:t>
            </a:r>
            <a:r>
              <a:rPr lang="ar-SA" sz="2800" dirty="0" smtClean="0">
                <a:cs typeface="B Nazanin" pitchFamily="2" charset="-78"/>
              </a:rPr>
              <a:t>یکی از مواد مورد نیاز برای سوخت وساز مواد غذایی در بدن، انتقال پیام های عصبی و کارکرد صحیح عضلات</a:t>
            </a:r>
            <a:r>
              <a:rPr lang="fa-IR" sz="2800" dirty="0" smtClean="0">
                <a:cs typeface="B Nazanin" pitchFamily="2" charset="-78"/>
              </a:rPr>
              <a:t> نمک</a:t>
            </a:r>
            <a:r>
              <a:rPr lang="ar-SA" sz="2800" dirty="0" smtClean="0">
                <a:cs typeface="B Nazanin" pitchFamily="2" charset="-78"/>
              </a:rPr>
              <a:t> است. این ماده به مقدار محدود مورد نیاز بوده و مصرف متعادل آن لازم است. به طور مثال در هنگام اسهال و استفراغ و یا فعالیت شدید بدنی و در هوای گرم با مصرف کمی نمک می توان املاح از دست رفته بدن را جبران کرد.</a:t>
            </a:r>
            <a:r>
              <a:rPr lang="fa-IR" sz="2800" dirty="0" smtClean="0">
                <a:cs typeface="B Nazanin" pitchFamily="2" charset="-78"/>
              </a:rPr>
              <a:t>همچنین در</a:t>
            </a: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229600" cy="4389120"/>
          </a:xfrm>
        </p:spPr>
        <p:txBody>
          <a:bodyPr/>
          <a:lstStyle/>
          <a:p>
            <a:pPr algn="r" rtl="1">
              <a:buClr>
                <a:srgbClr val="002060"/>
              </a:buClr>
              <a:buFont typeface="Wingdings" pitchFamily="2" charset="2"/>
              <a:buChar char="v"/>
            </a:pPr>
            <a:endParaRPr lang="fa-IR" sz="2400" dirty="0" smtClean="0">
              <a:cs typeface="B Nazanin" pitchFamily="2" charset="-78"/>
            </a:endParaRPr>
          </a:p>
          <a:p>
            <a:pPr algn="r" rtl="1">
              <a:buClr>
                <a:srgbClr val="002060"/>
              </a:buClr>
              <a:buFont typeface="Wingdings" pitchFamily="2" charset="2"/>
              <a:buChar char="v"/>
            </a:pPr>
            <a:r>
              <a:rPr lang="fa-IR" sz="2800" dirty="0" smtClean="0">
                <a:cs typeface="B Nazanin" pitchFamily="2" charset="-78"/>
              </a:rPr>
              <a:t>ثابت کردن ضربان غیر عادی قلب و تنظیم فشار خون </a:t>
            </a:r>
          </a:p>
          <a:p>
            <a:pPr algn="r" rtl="1">
              <a:buClr>
                <a:srgbClr val="002060"/>
              </a:buClr>
              <a:buFont typeface="Wingdings" pitchFamily="2" charset="2"/>
              <a:buChar char="v"/>
            </a:pPr>
            <a:r>
              <a:rPr lang="fa-IR" sz="2800" dirty="0" smtClean="0">
                <a:cs typeface="B Nazanin" pitchFamily="2" charset="-78"/>
              </a:rPr>
              <a:t>جذب مواد مغذی </a:t>
            </a:r>
          </a:p>
          <a:p>
            <a:pPr algn="r" rtl="1">
              <a:buClr>
                <a:srgbClr val="002060"/>
              </a:buClr>
              <a:buFont typeface="Wingdings" pitchFamily="2" charset="2"/>
              <a:buChar char="v"/>
            </a:pPr>
            <a:r>
              <a:rPr lang="fa-IR" sz="2800" dirty="0" smtClean="0">
                <a:cs typeface="B Nazanin" pitchFamily="2" charset="-78"/>
              </a:rPr>
              <a:t>خارج کردن اسیدیته زیادی که در بدن به وجود آمده است </a:t>
            </a:r>
          </a:p>
          <a:p>
            <a:pPr algn="r" rtl="1">
              <a:buClr>
                <a:srgbClr val="002060"/>
              </a:buClr>
              <a:buFont typeface="Wingdings" pitchFamily="2" charset="2"/>
              <a:buChar char="v"/>
            </a:pPr>
            <a:r>
              <a:rPr lang="fa-IR" sz="2800" dirty="0" smtClean="0">
                <a:cs typeface="B Nazanin" pitchFamily="2" charset="-78"/>
              </a:rPr>
              <a:t>حفظ تعادل مقدار قند خون </a:t>
            </a:r>
          </a:p>
          <a:p>
            <a:pPr algn="r" rtl="1">
              <a:buClr>
                <a:srgbClr val="002060"/>
              </a:buClr>
              <a:buFont typeface="Wingdings" pitchFamily="2" charset="2"/>
              <a:buChar char="v"/>
            </a:pPr>
            <a:r>
              <a:rPr lang="fa-IR" sz="2800" dirty="0" smtClean="0">
                <a:cs typeface="B Nazanin" pitchFamily="2" charset="-78"/>
              </a:rPr>
              <a:t>بهبود  بیماری زکام و سینوزیت</a:t>
            </a:r>
          </a:p>
          <a:p>
            <a:pPr algn="r" rtl="1">
              <a:buClr>
                <a:srgbClr val="002060"/>
              </a:buClr>
              <a:buFont typeface="Wingdings" pitchFamily="2" charset="2"/>
              <a:buChar char="v"/>
            </a:pPr>
            <a:r>
              <a:rPr lang="fa-IR" sz="2800" dirty="0" smtClean="0">
                <a:cs typeface="B Nazanin" pitchFamily="2" charset="-78"/>
              </a:rPr>
              <a:t>جلوگیری از کرامپ یا گرفتگی های عضلانی  </a:t>
            </a:r>
          </a:p>
          <a:p>
            <a:pPr algn="r" rtl="1">
              <a:buClr>
                <a:srgbClr val="002060"/>
              </a:buClr>
              <a:buNone/>
            </a:pPr>
            <a:r>
              <a:rPr lang="fa-IR" sz="2800" dirty="0" smtClean="0">
                <a:cs typeface="B Nazanin" pitchFamily="2" charset="-78"/>
              </a:rPr>
              <a:t>   لازم و مفید است . </a:t>
            </a:r>
            <a:r>
              <a:rPr lang="ar-SA" sz="2800" dirty="0" smtClean="0">
                <a:cs typeface="B Nazanin" pitchFamily="2" charset="-78"/>
              </a:rPr>
              <a:t> </a:t>
            </a:r>
            <a:endParaRPr lang="en-US" sz="2800" dirty="0" smtClean="0">
              <a:cs typeface="B Nazanin" pitchFamily="2" charset="-78"/>
            </a:endParaRPr>
          </a:p>
          <a:p>
            <a:endParaRPr lang="fa-IR" dirty="0"/>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400" dirty="0" smtClean="0">
                <a:solidFill>
                  <a:schemeClr val="tx1"/>
                </a:solidFill>
                <a:cs typeface="B Nazanin" pitchFamily="2" charset="-78"/>
              </a:rPr>
              <a:t>مضرات مصرف زیاد نمک                           </a:t>
            </a:r>
            <a:endParaRPr lang="en-US" sz="4400" dirty="0">
              <a:solidFill>
                <a:schemeClr val="tx1"/>
              </a:solidFill>
              <a:cs typeface="B Nazanin" pitchFamily="2" charset="-78"/>
            </a:endParaRPr>
          </a:p>
        </p:txBody>
      </p:sp>
      <p:sp>
        <p:nvSpPr>
          <p:cNvPr id="3" name="Content Placeholder 2"/>
          <p:cNvSpPr>
            <a:spLocks noGrp="1"/>
          </p:cNvSpPr>
          <p:nvPr>
            <p:ph idx="1"/>
          </p:nvPr>
        </p:nvSpPr>
        <p:spPr/>
        <p:txBody>
          <a:bodyPr>
            <a:normAutofit/>
          </a:bodyPr>
          <a:lstStyle/>
          <a:p>
            <a:pPr algn="just" rtl="1">
              <a:buClr>
                <a:srgbClr val="002060"/>
              </a:buClr>
              <a:buFont typeface="Wingdings" pitchFamily="2" charset="2"/>
              <a:buChar char="v"/>
            </a:pPr>
            <a:endParaRPr lang="fa-IR" sz="2800" dirty="0" smtClean="0">
              <a:solidFill>
                <a:srgbClr val="FF0000"/>
              </a:solidFill>
              <a:cs typeface="B Nazanin" pitchFamily="2" charset="-78"/>
            </a:endParaRPr>
          </a:p>
          <a:p>
            <a:pPr algn="just" rtl="1">
              <a:buClr>
                <a:srgbClr val="002060"/>
              </a:buClr>
              <a:buFont typeface="Wingdings" pitchFamily="2" charset="2"/>
              <a:buChar char="v"/>
            </a:pPr>
            <a:r>
              <a:rPr lang="fa-IR" sz="2800" dirty="0" smtClean="0">
                <a:solidFill>
                  <a:srgbClr val="FF0000"/>
                </a:solidFill>
                <a:cs typeface="B Nazanin" pitchFamily="2" charset="-78"/>
              </a:rPr>
              <a:t>پر فشاری خون </a:t>
            </a:r>
            <a:r>
              <a:rPr lang="fa-IR" sz="2800" dirty="0" smtClean="0">
                <a:cs typeface="B Nazanin" pitchFamily="2" charset="-78"/>
              </a:rPr>
              <a:t>: فشار سیستولی 140 میلیمتر جیوه یا بالاتر و یا فشار دیاستولی 90 میلیمتر جیوه یا بالاتر پرفشاری خون گفته میشود .                           </a:t>
            </a:r>
          </a:p>
          <a:p>
            <a:pPr algn="just" rtl="1">
              <a:buClr>
                <a:srgbClr val="002060"/>
              </a:buClr>
              <a:buNone/>
            </a:pPr>
            <a:r>
              <a:rPr lang="en-US" sz="2800" dirty="0" smtClean="0">
                <a:cs typeface="B Nazanin" pitchFamily="2" charset="-78"/>
              </a:rPr>
              <a:t> </a:t>
            </a:r>
            <a:r>
              <a:rPr lang="fa-IR" sz="2800" dirty="0" smtClean="0">
                <a:cs typeface="B Nazanin" pitchFamily="2" charset="-78"/>
              </a:rPr>
              <a:t>   نمک از سدیم و کلر تشکیل شده است . هنگامی که مقدار سدیم    دریافتی زیاد باشد بدن آب زیادی را نگه می دارد و مقدار مایعات جمع شده در بدن بسیار زیاد می شود و همین عاملی است برای پرفشاری. درافرادی که سطح سدیم خون بالا و سطح پتاسیم پایین است خطر افزایش فشار خون بیشتر است . </a:t>
            </a: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rtl="1">
              <a:buNone/>
            </a:pPr>
            <a:endParaRPr lang="fa-IR" sz="2800" dirty="0" smtClean="0">
              <a:cs typeface="B Nazanin" pitchFamily="2" charset="-78"/>
            </a:endParaRPr>
          </a:p>
          <a:p>
            <a:pPr algn="just" rtl="1">
              <a:buNone/>
            </a:pPr>
            <a:r>
              <a:rPr lang="fa-IR" sz="2800" dirty="0" smtClean="0">
                <a:cs typeface="B Nazanin" pitchFamily="2" charset="-78"/>
              </a:rPr>
              <a:t>   برای کنترل فشار خون علاوه بر کاهش دریافت سدیم ، باید پتاسیم دریافتی که به طور طبیعی با مصرف سبزی ها و میوه ها تامین میشود ، افزایش یابد .</a:t>
            </a:r>
          </a:p>
          <a:p>
            <a:pPr algn="just" rtl="1">
              <a:buNone/>
            </a:pPr>
            <a:r>
              <a:rPr lang="fa-IR" sz="2800" dirty="0" smtClean="0">
                <a:cs typeface="B Nazanin" pitchFamily="2" charset="-78"/>
              </a:rPr>
              <a:t>   افزایش دریافت پتاسیم در حد توصیه شده ، فشار خون را کاهش می دهد . در حال حاضر در کشور ما نوعی از نمک های خوراکی تولید می شود که از پتاسیم بجای سدیم در ترکیب آن استفاده شده است . </a:t>
            </a:r>
            <a:endParaRPr lang="fa-IR" sz="2800"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buClr>
                <a:srgbClr val="002060"/>
              </a:buClr>
              <a:buFont typeface="Wingdings" pitchFamily="2" charset="2"/>
              <a:buChar char="v"/>
            </a:pPr>
            <a:endParaRPr lang="fa-IR" sz="2800" dirty="0" smtClean="0">
              <a:solidFill>
                <a:srgbClr val="FF0000"/>
              </a:solidFill>
              <a:cs typeface="B Nazanin" pitchFamily="2" charset="-78"/>
            </a:endParaRPr>
          </a:p>
          <a:p>
            <a:pPr algn="justLow" rtl="1">
              <a:buClr>
                <a:srgbClr val="002060"/>
              </a:buClr>
              <a:buFont typeface="Wingdings" pitchFamily="2" charset="2"/>
              <a:buChar char="v"/>
            </a:pPr>
            <a:r>
              <a:rPr lang="fa-IR" sz="2800" dirty="0" smtClean="0">
                <a:solidFill>
                  <a:srgbClr val="FF0000"/>
                </a:solidFill>
                <a:cs typeface="B Nazanin" pitchFamily="2" charset="-78"/>
              </a:rPr>
              <a:t>خطر حمله قلبی و سکته قلبی </a:t>
            </a:r>
            <a:r>
              <a:rPr lang="fa-IR" sz="2800" dirty="0" smtClean="0">
                <a:cs typeface="B Nazanin" pitchFamily="2" charset="-78"/>
              </a:rPr>
              <a:t>: ( نمک با انسداد رگها و بالا بردن فشار خون ، احتمال سکته قلبی را چند برابر می کند .)</a:t>
            </a:r>
          </a:p>
          <a:p>
            <a:pPr algn="justLow" rtl="1">
              <a:buClr>
                <a:srgbClr val="002060"/>
              </a:buClr>
              <a:buFont typeface="Wingdings" pitchFamily="2" charset="2"/>
              <a:buChar char="v"/>
            </a:pPr>
            <a:r>
              <a:rPr lang="fa-IR" sz="2800" dirty="0" smtClean="0">
                <a:cs typeface="B Nazanin" pitchFamily="2" charset="-78"/>
              </a:rPr>
              <a:t> </a:t>
            </a:r>
            <a:r>
              <a:rPr lang="fa-IR" sz="2800" dirty="0" smtClean="0">
                <a:solidFill>
                  <a:srgbClr val="FF0000"/>
                </a:solidFill>
                <a:cs typeface="B Nazanin" pitchFamily="2" charset="-78"/>
              </a:rPr>
              <a:t>پوکی استخوان </a:t>
            </a:r>
            <a:r>
              <a:rPr lang="fa-IR" sz="2800" dirty="0" smtClean="0">
                <a:cs typeface="B Nazanin" pitchFamily="2" charset="-78"/>
              </a:rPr>
              <a:t>:</a:t>
            </a:r>
            <a:r>
              <a:rPr lang="fa-IR" sz="2800" dirty="0" smtClean="0">
                <a:solidFill>
                  <a:srgbClr val="FF0000"/>
                </a:solidFill>
                <a:cs typeface="B Nazanin" pitchFamily="2" charset="-78"/>
              </a:rPr>
              <a:t> </a:t>
            </a:r>
            <a:r>
              <a:rPr lang="fa-IR" sz="2800" dirty="0" smtClean="0">
                <a:cs typeface="B Nazanin" pitchFamily="2" charset="-78"/>
              </a:rPr>
              <a:t>(مصرف زیاد نمک ، کلسیم را از استخوان ها می گیرد و باعث دفع آن می شود و این عمل منجر به نازک شدن و پوکی استخوان می شود . ) </a:t>
            </a:r>
          </a:p>
          <a:p>
            <a:pPr algn="r"/>
            <a:endParaRPr lang="fa-IR" sz="2800"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19200"/>
            <a:ext cx="8229600" cy="5334000"/>
          </a:xfrm>
        </p:spPr>
        <p:txBody>
          <a:bodyPr/>
          <a:lstStyle/>
          <a:p>
            <a:pPr algn="r" rtl="1">
              <a:buClr>
                <a:srgbClr val="002060"/>
              </a:buClr>
              <a:buNone/>
            </a:pPr>
            <a:r>
              <a:rPr lang="fa-IR" dirty="0" smtClean="0"/>
              <a:t>  </a:t>
            </a:r>
            <a:r>
              <a:rPr lang="fa-IR" sz="3600" dirty="0" smtClean="0"/>
              <a:t>همچنین</a:t>
            </a:r>
            <a:r>
              <a:rPr lang="fa-IR" dirty="0" smtClean="0"/>
              <a:t> </a:t>
            </a:r>
          </a:p>
          <a:p>
            <a:pPr algn="r" rtl="1">
              <a:buClr>
                <a:srgbClr val="002060"/>
              </a:buClr>
              <a:buNone/>
            </a:pPr>
            <a:endParaRPr lang="fa-IR" dirty="0" smtClean="0"/>
          </a:p>
          <a:p>
            <a:pPr algn="r" rtl="1">
              <a:buClr>
                <a:srgbClr val="002060"/>
              </a:buClr>
              <a:buFont typeface="Wingdings" pitchFamily="2" charset="2"/>
              <a:buChar char="v"/>
            </a:pPr>
            <a:r>
              <a:rPr lang="fa-IR" sz="2800" dirty="0" smtClean="0">
                <a:cs typeface="B Nazanin" pitchFamily="2" charset="-78"/>
              </a:rPr>
              <a:t>خطر سکته مغزی را چند برابر می کند .</a:t>
            </a:r>
          </a:p>
          <a:p>
            <a:pPr algn="r" rtl="1">
              <a:buClr>
                <a:srgbClr val="002060"/>
              </a:buClr>
              <a:buFont typeface="Wingdings" pitchFamily="2" charset="2"/>
              <a:buChar char="v"/>
            </a:pPr>
            <a:r>
              <a:rPr lang="fa-IR" sz="2800" dirty="0" smtClean="0">
                <a:cs typeface="B Nazanin" pitchFamily="2" charset="-78"/>
              </a:rPr>
              <a:t>ایجاد اختلال در کارکرد کلیه ها و سنگ سازی </a:t>
            </a:r>
          </a:p>
          <a:p>
            <a:pPr algn="r" rtl="1">
              <a:buClr>
                <a:srgbClr val="002060"/>
              </a:buClr>
              <a:buFont typeface="Wingdings" pitchFamily="2" charset="2"/>
              <a:buChar char="v"/>
            </a:pPr>
            <a:r>
              <a:rPr lang="fa-IR" sz="2800" dirty="0" smtClean="0">
                <a:cs typeface="B Nazanin" pitchFamily="2" charset="-78"/>
              </a:rPr>
              <a:t>باعث احتباس آب در بدن شده و ایجاد ورم می کند . </a:t>
            </a:r>
          </a:p>
          <a:p>
            <a:pPr algn="r" rtl="1">
              <a:buClr>
                <a:srgbClr val="002060"/>
              </a:buClr>
              <a:buFont typeface="Wingdings" pitchFamily="2" charset="2"/>
              <a:buChar char="v"/>
            </a:pPr>
            <a:r>
              <a:rPr lang="fa-IR" sz="2800" dirty="0" smtClean="0">
                <a:cs typeface="B Nazanin" pitchFamily="2" charset="-78"/>
              </a:rPr>
              <a:t>بیماری آسم را تشدید می کند . </a:t>
            </a:r>
          </a:p>
          <a:p>
            <a:pPr algn="r" rtl="1">
              <a:buClr>
                <a:srgbClr val="002060"/>
              </a:buClr>
              <a:buFont typeface="Wingdings" pitchFamily="2" charset="2"/>
              <a:buChar char="v"/>
            </a:pPr>
            <a:r>
              <a:rPr lang="fa-IR" sz="2800" dirty="0" smtClean="0">
                <a:cs typeface="B Nazanin" pitchFamily="2" charset="-78"/>
              </a:rPr>
              <a:t>احتمال ابتلا به سرطان معده را افزایش می دهد.</a:t>
            </a:r>
          </a:p>
          <a:p>
            <a:pPr algn="r" rtl="1">
              <a:buClr>
                <a:srgbClr val="002060"/>
              </a:buClr>
              <a:buFont typeface="Wingdings" pitchFamily="2" charset="2"/>
              <a:buChar char="v"/>
            </a:pPr>
            <a:r>
              <a:rPr lang="fa-IR" sz="2800" dirty="0" smtClean="0">
                <a:cs typeface="B Nazanin" pitchFamily="2" charset="-78"/>
              </a:rPr>
              <a:t>باعث بدخوابی و بی  خوابی می شود.</a:t>
            </a:r>
          </a:p>
          <a:p>
            <a:pPr algn="r" rtl="1">
              <a:buClr>
                <a:srgbClr val="002060"/>
              </a:buClr>
              <a:buFont typeface="Wingdings" pitchFamily="2" charset="2"/>
              <a:buChar char="v"/>
            </a:pPr>
            <a:r>
              <a:rPr lang="fa-IR" sz="2800" dirty="0" smtClean="0">
                <a:cs typeface="B Nazanin" pitchFamily="2" charset="-78"/>
              </a:rPr>
              <a:t>زوال قدرت درک ذهنی افراد مسن </a:t>
            </a:r>
          </a:p>
          <a:p>
            <a:pPr algn="r" rtl="1">
              <a:buClr>
                <a:srgbClr val="002060"/>
              </a:buClr>
              <a:buFont typeface="Wingdings" pitchFamily="2" charset="2"/>
              <a:buChar char="v"/>
            </a:pPr>
            <a:endParaRPr lang="en-US" dirty="0"/>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solidFill>
                  <a:schemeClr val="tx1"/>
                </a:solidFill>
                <a:cs typeface="B Nazanin" pitchFamily="2" charset="-78"/>
              </a:rPr>
              <a:t>   دسته بندی نمک ها                           </a:t>
            </a:r>
            <a:endParaRPr lang="fa-IR" dirty="0">
              <a:solidFill>
                <a:schemeClr val="tx1"/>
              </a:solidFill>
              <a:cs typeface="B Nazanin" pitchFamily="2" charset="-78"/>
            </a:endParaRPr>
          </a:p>
        </p:txBody>
      </p:sp>
      <p:sp>
        <p:nvSpPr>
          <p:cNvPr id="3" name="Content Placeholder 2"/>
          <p:cNvSpPr>
            <a:spLocks noGrp="1"/>
          </p:cNvSpPr>
          <p:nvPr>
            <p:ph idx="1"/>
          </p:nvPr>
        </p:nvSpPr>
        <p:spPr/>
        <p:txBody>
          <a:bodyPr>
            <a:normAutofit/>
          </a:bodyPr>
          <a:lstStyle/>
          <a:p>
            <a:pPr algn="just" rtl="1">
              <a:buClr>
                <a:srgbClr val="002060"/>
              </a:buClr>
              <a:buFont typeface="Wingdings" pitchFamily="2" charset="2"/>
              <a:buChar char="v"/>
            </a:pPr>
            <a:r>
              <a:rPr lang="en-US" b="1" dirty="0" smtClean="0"/>
              <a:t> </a:t>
            </a:r>
            <a:r>
              <a:rPr lang="ar-SA" sz="2800" dirty="0" smtClean="0">
                <a:solidFill>
                  <a:srgbClr val="7030A0"/>
                </a:solidFill>
                <a:cs typeface="B Nazanin" pitchFamily="2" charset="-78"/>
              </a:rPr>
              <a:t>نمك تصفيه نشده</a:t>
            </a:r>
            <a:r>
              <a:rPr lang="en-US" sz="2800" dirty="0" smtClean="0">
                <a:solidFill>
                  <a:srgbClr val="7030A0"/>
                </a:solidFill>
                <a:cs typeface="B Nazanin" pitchFamily="2" charset="-78"/>
              </a:rPr>
              <a:t> </a:t>
            </a:r>
            <a:r>
              <a:rPr lang="en-US" sz="2800" dirty="0" smtClean="0">
                <a:cs typeface="B Nazanin" pitchFamily="2" charset="-78"/>
              </a:rPr>
              <a:t>(UNREFINED): </a:t>
            </a:r>
            <a:r>
              <a:rPr lang="ar-SA" sz="2800" dirty="0" smtClean="0">
                <a:cs typeface="B Nazanin" pitchFamily="2" charset="-78"/>
              </a:rPr>
              <a:t>مصرف اين نوع نمك به خاطر دارا بودن ناخالصي هاي خطرناك توصيه نمي</a:t>
            </a:r>
            <a:r>
              <a:rPr lang="fa-IR" sz="2800" dirty="0" smtClean="0">
                <a:cs typeface="B Nazanin" pitchFamily="2" charset="-78"/>
              </a:rPr>
              <a:t> </a:t>
            </a:r>
            <a:r>
              <a:rPr lang="ar-SA" sz="2800" dirty="0" smtClean="0">
                <a:cs typeface="B Nazanin" pitchFamily="2" charset="-78"/>
              </a:rPr>
              <a:t>گردد. </a:t>
            </a:r>
            <a:endParaRPr lang="en-US" sz="2800" dirty="0" smtClean="0">
              <a:cs typeface="B Nazanin" pitchFamily="2" charset="-78"/>
            </a:endParaRPr>
          </a:p>
          <a:p>
            <a:pPr algn="just" rtl="1">
              <a:buClr>
                <a:srgbClr val="002060"/>
              </a:buClr>
              <a:buFont typeface="Wingdings" pitchFamily="2" charset="2"/>
              <a:buChar char="v"/>
            </a:pPr>
            <a:r>
              <a:rPr lang="en-US" sz="2800" dirty="0" smtClean="0">
                <a:solidFill>
                  <a:srgbClr val="7030A0"/>
                </a:solidFill>
                <a:cs typeface="B Nazanin" pitchFamily="2" charset="-78"/>
              </a:rPr>
              <a:t> </a:t>
            </a:r>
            <a:r>
              <a:rPr lang="ar-SA" sz="2800" dirty="0" smtClean="0">
                <a:solidFill>
                  <a:srgbClr val="7030A0"/>
                </a:solidFill>
                <a:cs typeface="B Nazanin" pitchFamily="2" charset="-78"/>
              </a:rPr>
              <a:t>نمك تصفيه شده</a:t>
            </a:r>
            <a:r>
              <a:rPr lang="en-US" sz="2800" dirty="0" smtClean="0">
                <a:solidFill>
                  <a:srgbClr val="7030A0"/>
                </a:solidFill>
                <a:cs typeface="B Nazanin" pitchFamily="2" charset="-78"/>
              </a:rPr>
              <a:t> </a:t>
            </a:r>
            <a:r>
              <a:rPr lang="en-US" sz="2800" dirty="0" smtClean="0">
                <a:cs typeface="B Nazanin" pitchFamily="2" charset="-78"/>
              </a:rPr>
              <a:t>(REFINED): </a:t>
            </a:r>
            <a:r>
              <a:rPr lang="ar-SA" sz="2800" dirty="0" smtClean="0">
                <a:cs typeface="B Nazanin" pitchFamily="2" charset="-78"/>
              </a:rPr>
              <a:t>در اين نمك ناخالصي هاي نمك جدا ميشود. اين نمك حداقل از 95 درصد سديم كلرايد تشكيل يافته است</a:t>
            </a:r>
            <a:r>
              <a:rPr lang="en-US" sz="2800" dirty="0" smtClean="0">
                <a:cs typeface="B Nazanin" pitchFamily="2" charset="-78"/>
              </a:rPr>
              <a:t> </a:t>
            </a:r>
            <a:r>
              <a:rPr lang="fa-IR" sz="2800" dirty="0" smtClean="0">
                <a:cs typeface="B Nazanin" pitchFamily="2" charset="-78"/>
              </a:rPr>
              <a:t>( بیشتر در صنعت استفاده می شود ).</a:t>
            </a:r>
            <a:endParaRPr lang="en-US" sz="2800" dirty="0" smtClean="0">
              <a:cs typeface="B Nazanin" pitchFamily="2" charset="-78"/>
            </a:endParaRPr>
          </a:p>
          <a:p>
            <a:pPr algn="just" rtl="1">
              <a:buClr>
                <a:srgbClr val="002060"/>
              </a:buClr>
              <a:buFont typeface="Wingdings" pitchFamily="2" charset="2"/>
              <a:buChar char="v"/>
            </a:pPr>
            <a:r>
              <a:rPr lang="en-US" sz="2800" dirty="0" smtClean="0">
                <a:cs typeface="B Nazanin" pitchFamily="2" charset="-78"/>
              </a:rPr>
              <a:t> </a:t>
            </a:r>
            <a:r>
              <a:rPr lang="ar-SA" sz="2800" dirty="0" smtClean="0">
                <a:solidFill>
                  <a:srgbClr val="7030A0"/>
                </a:solidFill>
                <a:cs typeface="B Nazanin" pitchFamily="2" charset="-78"/>
              </a:rPr>
              <a:t>نمك تصفيه شده و يد دار</a:t>
            </a:r>
            <a:r>
              <a:rPr lang="fa-IR" sz="2800" dirty="0" smtClean="0">
                <a:solidFill>
                  <a:srgbClr val="7030A0"/>
                </a:solidFill>
                <a:cs typeface="B Nazanin" pitchFamily="2" charset="-78"/>
              </a:rPr>
              <a:t> </a:t>
            </a:r>
            <a:r>
              <a:rPr lang="fa-IR" sz="2800" b="1" dirty="0" smtClean="0">
                <a:cs typeface="B Nazanin" pitchFamily="2" charset="-78"/>
              </a:rPr>
              <a:t>: </a:t>
            </a:r>
            <a:r>
              <a:rPr lang="fa-IR" sz="2800" dirty="0" smtClean="0">
                <a:cs typeface="B Nazanin" pitchFamily="2" charset="-78"/>
              </a:rPr>
              <a:t>نمک خوراکی</a:t>
            </a:r>
            <a:r>
              <a:rPr lang="en-US" sz="2800" dirty="0" smtClean="0">
                <a:cs typeface="B Nazanin" pitchFamily="2" charset="-78"/>
              </a:rPr>
              <a:t> </a:t>
            </a:r>
            <a:r>
              <a:rPr lang="fa-IR" sz="2800" dirty="0" smtClean="0">
                <a:cs typeface="B Nazanin" pitchFamily="2" charset="-78"/>
              </a:rPr>
              <a:t>( یا نمک سفره ) است صرفا در خانوار </a:t>
            </a:r>
            <a:r>
              <a:rPr lang="ar-SA" sz="2800" dirty="0" smtClean="0">
                <a:cs typeface="B Nazanin" pitchFamily="2" charset="-78"/>
              </a:rPr>
              <a:t>مصرف اين نوع نمك توصيه مي</a:t>
            </a:r>
            <a:r>
              <a:rPr lang="fa-IR" sz="2800" dirty="0" smtClean="0">
                <a:cs typeface="B Nazanin" pitchFamily="2" charset="-78"/>
              </a:rPr>
              <a:t> </a:t>
            </a:r>
            <a:r>
              <a:rPr lang="ar-SA" sz="2800" dirty="0" smtClean="0">
                <a:cs typeface="B Nazanin" pitchFamily="2" charset="-78"/>
              </a:rPr>
              <a:t>گردد</a:t>
            </a:r>
            <a:endParaRPr lang="en-US" sz="2800" dirty="0" smtClean="0">
              <a:cs typeface="B Nazanin" pitchFamily="2" charset="-78"/>
            </a:endParaRPr>
          </a:p>
          <a:p>
            <a:pPr algn="just" rtl="1"/>
            <a:endParaRPr lang="fa-IR"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normAutofit/>
          </a:bodyPr>
          <a:lstStyle/>
          <a:p>
            <a:pPr algn="r" rtl="1"/>
            <a:r>
              <a:rPr lang="fa-IR" sz="4400" dirty="0" smtClean="0">
                <a:solidFill>
                  <a:schemeClr val="tx1"/>
                </a:solidFill>
                <a:cs typeface="B Nazanin" pitchFamily="2" charset="-78"/>
              </a:rPr>
              <a:t>مضرات نمک غیر تصفیه (نمک دریا)   </a:t>
            </a:r>
            <a:endParaRPr lang="en-US" sz="4400" dirty="0">
              <a:solidFill>
                <a:schemeClr val="tx1"/>
              </a:solidFill>
              <a:cs typeface="B Nazanin" pitchFamily="2" charset="-78"/>
            </a:endParaRPr>
          </a:p>
        </p:txBody>
      </p:sp>
      <p:sp>
        <p:nvSpPr>
          <p:cNvPr id="3" name="Content Placeholder 2"/>
          <p:cNvSpPr>
            <a:spLocks noGrp="1"/>
          </p:cNvSpPr>
          <p:nvPr>
            <p:ph idx="1"/>
          </p:nvPr>
        </p:nvSpPr>
        <p:spPr>
          <a:xfrm>
            <a:off x="609600" y="1676400"/>
            <a:ext cx="8229600" cy="4389120"/>
          </a:xfrm>
        </p:spPr>
        <p:txBody>
          <a:bodyPr>
            <a:normAutofit/>
          </a:bodyPr>
          <a:lstStyle/>
          <a:p>
            <a:pPr algn="just" rtl="1">
              <a:buNone/>
            </a:pPr>
            <a:r>
              <a:rPr lang="fa-IR" sz="2800" dirty="0" smtClean="0">
                <a:cs typeface="B Nazanin" pitchFamily="2" charset="-78"/>
              </a:rPr>
              <a:t>   وجود گل ولای و ناخالصی از اشکالات نمک های غیر تصفیه می باشد . از هر 120تن نمک که مورد تصفیه قرار گرفته و تولید می شود 6 تا 10 تن گل و لای خارج می شود ، که وجود و مصرف مستمر این میزان ناخالصی در نمک های سنتی و تصفیه نشده مشکلات و بیماریهای جسمی را به همراه دارد .                                                               </a:t>
            </a:r>
          </a:p>
          <a:p>
            <a:pPr algn="just" rtl="1">
              <a:buNone/>
            </a:pPr>
            <a:r>
              <a:rPr lang="fa-IR" sz="2800" dirty="0" smtClean="0">
                <a:cs typeface="B Nazanin" pitchFamily="2" charset="-78"/>
              </a:rPr>
              <a:t>   در نمک های غیر تصفیه مواد نامحلول مانند شن ، ماسه ، خاک ، گچ و مواد محلول مانند کلسیم ، منیزیم ، همچنین فلزات سنگین مثل جیوه ، آرسنیک و کادمیوم وجود دارد که برای بدن اختلال ایجاد میکنند. </a:t>
            </a:r>
          </a:p>
          <a:p>
            <a:pPr algn="r">
              <a:buNone/>
            </a:pPr>
            <a:endParaRPr lang="fa-IR" dirty="0" smtClean="0"/>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sz="2800" dirty="0" smtClean="0">
                <a:cs typeface="B Nazanin" pitchFamily="2" charset="-78"/>
              </a:rPr>
              <a:t/>
            </a:r>
            <a:br>
              <a:rPr lang="fa-IR" sz="2800" dirty="0" smtClean="0">
                <a:cs typeface="B Nazanin" pitchFamily="2" charset="-78"/>
              </a:rPr>
            </a:br>
            <a:r>
              <a:rPr lang="fa-IR" sz="2800" dirty="0" smtClean="0">
                <a:cs typeface="B Nazanin" pitchFamily="2" charset="-78"/>
              </a:rPr>
              <a:t/>
            </a:r>
            <a:br>
              <a:rPr lang="fa-IR" sz="2800" dirty="0" smtClean="0">
                <a:cs typeface="B Nazanin" pitchFamily="2" charset="-78"/>
              </a:rPr>
            </a:br>
            <a:r>
              <a:rPr lang="fa-IR" sz="2800" dirty="0" smtClean="0">
                <a:solidFill>
                  <a:schemeClr val="tx1"/>
                </a:solidFill>
                <a:cs typeface="B Nazanin" pitchFamily="2" charset="-78"/>
              </a:rPr>
              <a:t>-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r>
              <a:rPr lang="fa-IR" sz="2800" dirty="0" smtClean="0">
                <a:solidFill>
                  <a:schemeClr val="tx1"/>
                </a:solidFill>
                <a:cs typeface="B Nazanin" pitchFamily="2" charset="-78"/>
              </a:rPr>
              <a:t/>
            </a:r>
            <a:br>
              <a:rPr lang="fa-IR" sz="2800" dirty="0" smtClean="0">
                <a:solidFill>
                  <a:schemeClr val="tx1"/>
                </a:solidFill>
                <a:cs typeface="B Nazanin" pitchFamily="2" charset="-78"/>
              </a:rPr>
            </a:br>
            <a:endParaRPr lang="en-US" sz="2800" dirty="0">
              <a:solidFill>
                <a:schemeClr val="tx1"/>
              </a:solidFill>
              <a:cs typeface="B Nazanin" pitchFamily="2" charset="-78"/>
            </a:endParaRPr>
          </a:p>
        </p:txBody>
      </p:sp>
      <p:sp>
        <p:nvSpPr>
          <p:cNvPr id="3" name="Content Placeholder 2"/>
          <p:cNvSpPr>
            <a:spLocks noGrp="1"/>
          </p:cNvSpPr>
          <p:nvPr>
            <p:ph idx="1"/>
          </p:nvPr>
        </p:nvSpPr>
        <p:spPr>
          <a:xfrm>
            <a:off x="1066800" y="1295400"/>
            <a:ext cx="7391400" cy="4693920"/>
          </a:xfrm>
        </p:spPr>
        <p:txBody>
          <a:bodyPr>
            <a:normAutofit/>
          </a:bodyPr>
          <a:lstStyle/>
          <a:p>
            <a:pPr algn="just" rtl="1">
              <a:buNone/>
            </a:pPr>
            <a:r>
              <a:rPr lang="fa-IR" sz="2400" dirty="0" smtClean="0">
                <a:cs typeface="B Nazanin" pitchFamily="2" charset="-78"/>
              </a:rPr>
              <a:t>  </a:t>
            </a:r>
          </a:p>
          <a:p>
            <a:pPr algn="just" rtl="1">
              <a:buNone/>
            </a:pPr>
            <a:r>
              <a:rPr lang="fa-IR" sz="2800" dirty="0" smtClean="0">
                <a:cs typeface="B Nazanin" pitchFamily="2" charset="-78"/>
              </a:rPr>
              <a:t>  از جمله این عوارض </a:t>
            </a:r>
          </a:p>
          <a:p>
            <a:pPr algn="just" rtl="1">
              <a:buNone/>
            </a:pPr>
            <a:r>
              <a:rPr lang="fa-IR" sz="2400" dirty="0" smtClean="0">
                <a:cs typeface="B Nazanin" pitchFamily="2" charset="-78"/>
              </a:rPr>
              <a:t> 1</a:t>
            </a:r>
            <a:r>
              <a:rPr lang="fa-IR" sz="2800" dirty="0" smtClean="0">
                <a:cs typeface="B Nazanin" pitchFamily="2" charset="-78"/>
              </a:rPr>
              <a:t>- ایجاد عوارض نامطلوب در دستگاه گوارش ، کبد و ریه ها</a:t>
            </a:r>
          </a:p>
          <a:p>
            <a:pPr algn="just" rtl="1">
              <a:buNone/>
            </a:pPr>
            <a:r>
              <a:rPr lang="fa-IR" sz="2800" dirty="0" smtClean="0">
                <a:cs typeface="B Nazanin" pitchFamily="2" charset="-78"/>
              </a:rPr>
              <a:t>2 - ایجاد مسمومیت </a:t>
            </a:r>
          </a:p>
          <a:p>
            <a:pPr algn="just" rtl="1">
              <a:buNone/>
            </a:pPr>
            <a:r>
              <a:rPr lang="fa-IR" sz="2800" dirty="0" smtClean="0">
                <a:cs typeface="B Nazanin" pitchFamily="2" charset="-78"/>
              </a:rPr>
              <a:t> 3- ایجاد نارسایی در کلیه ها .</a:t>
            </a:r>
          </a:p>
          <a:p>
            <a:pPr algn="just" rtl="1">
              <a:buNone/>
            </a:pPr>
            <a:r>
              <a:rPr lang="fa-IR" sz="2800" dirty="0" smtClean="0">
                <a:cs typeface="B Nazanin" pitchFamily="2" charset="-78"/>
              </a:rPr>
              <a:t> 4- اختلال در جذب ریزمغذی هایی مانند آهن و روی</a:t>
            </a:r>
          </a:p>
          <a:p>
            <a:pPr algn="just" rtl="1">
              <a:buNone/>
            </a:pPr>
            <a:r>
              <a:rPr lang="fa-IR" sz="2800" dirty="0" smtClean="0">
                <a:cs typeface="B Nazanin" pitchFamily="2" charset="-78"/>
              </a:rPr>
              <a:t>.5- کاهش ید در بدن </a:t>
            </a:r>
          </a:p>
          <a:p>
            <a:pPr algn="just" rtl="1">
              <a:buNone/>
            </a:pPr>
            <a:r>
              <a:rPr lang="fa-IR" sz="2800" dirty="0" smtClean="0">
                <a:cs typeface="B Nazanin" pitchFamily="2" charset="-78"/>
              </a:rPr>
              <a:t>                                                         </a:t>
            </a:r>
            <a:br>
              <a:rPr lang="fa-IR" sz="2800" dirty="0" smtClean="0">
                <a:cs typeface="B Nazanin" pitchFamily="2" charset="-78"/>
              </a:rPr>
            </a:br>
            <a:endParaRPr lang="en-US" sz="2800" dirty="0"/>
          </a:p>
        </p:txBody>
      </p:sp>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a:buNone/>
            </a:pPr>
            <a:r>
              <a:rPr lang="fa-IR" sz="3600" b="1" dirty="0" smtClean="0">
                <a:cs typeface="B Nazanin" pitchFamily="2" charset="-78"/>
              </a:rPr>
              <a:t>توجه :</a:t>
            </a:r>
            <a:r>
              <a:rPr lang="fa-IR" sz="2800" b="1" dirty="0" smtClean="0">
                <a:cs typeface="B Nazanin" pitchFamily="2" charset="-78"/>
              </a:rPr>
              <a:t> </a:t>
            </a:r>
          </a:p>
          <a:p>
            <a:pPr algn="just" rtl="1">
              <a:buNone/>
            </a:pPr>
            <a:r>
              <a:rPr lang="fa-IR" sz="2800" b="1" dirty="0" smtClean="0">
                <a:cs typeface="B Nazanin" pitchFamily="2" charset="-78"/>
              </a:rPr>
              <a:t>    </a:t>
            </a:r>
            <a:r>
              <a:rPr lang="fa-IR" sz="3200" b="1" dirty="0" smtClean="0">
                <a:cs typeface="B Nazanin" pitchFamily="2" charset="-78"/>
              </a:rPr>
              <a:t>نمک های غیر تصفیه به خاطر داشتن میزان قابل توجهی ناخالصی </a:t>
            </a:r>
            <a:r>
              <a:rPr lang="fa-IR" sz="3200" b="1" dirty="0" smtClean="0">
                <a:solidFill>
                  <a:srgbClr val="FF0000"/>
                </a:solidFill>
                <a:cs typeface="B Nazanin" pitchFamily="2" charset="-78"/>
              </a:rPr>
              <a:t>منیزیم</a:t>
            </a:r>
            <a:r>
              <a:rPr lang="fa-IR" sz="3200" b="1" dirty="0" smtClean="0">
                <a:cs typeface="B Nazanin" pitchFamily="2" charset="-78"/>
              </a:rPr>
              <a:t> که طعم </a:t>
            </a:r>
            <a:r>
              <a:rPr lang="fa-IR" sz="3200" b="1" dirty="0" smtClean="0">
                <a:solidFill>
                  <a:srgbClr val="FF0000"/>
                </a:solidFill>
                <a:cs typeface="B Nazanin" pitchFamily="2" charset="-78"/>
              </a:rPr>
              <a:t>تلخی</a:t>
            </a:r>
            <a:r>
              <a:rPr lang="fa-IR" sz="3200" b="1" dirty="0" smtClean="0">
                <a:cs typeface="B Nazanin" pitchFamily="2" charset="-78"/>
              </a:rPr>
              <a:t> دارد طعم آنها با نمک های تصفیه شده فرق دارد و یکی از نشانه های وجود ناخالصی در نمک طعم تلخ آن می باشد .                        </a:t>
            </a:r>
            <a:endParaRPr lang="en-US" sz="3200" b="1" dirty="0" smtClean="0">
              <a:cs typeface="B Nazanin" pitchFamily="2" charset="-78"/>
            </a:endParaRPr>
          </a:p>
          <a:p>
            <a:endParaRPr lang="en-US" sz="3200" b="1"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800" dirty="0" smtClean="0">
                <a:cs typeface="B Nazanin" pitchFamily="2" charset="-78"/>
              </a:rPr>
              <a:t>نمک                      </a:t>
            </a:r>
            <a:endParaRPr lang="en-US" sz="4800" dirty="0">
              <a:cs typeface="B Nazanin" pitchFamily="2" charset="-78"/>
            </a:endParaRPr>
          </a:p>
        </p:txBody>
      </p:sp>
      <p:pic>
        <p:nvPicPr>
          <p:cNvPr id="1026" name="Picture 2" descr="I:\do-not-completely-remove-the-salt.jpg"/>
          <p:cNvPicPr>
            <a:picLocks noGrp="1" noChangeAspect="1" noChangeArrowheads="1"/>
          </p:cNvPicPr>
          <p:nvPr>
            <p:ph idx="1"/>
          </p:nvPr>
        </p:nvPicPr>
        <p:blipFill>
          <a:blip r:embed="rId2" cstate="print"/>
          <a:srcRect/>
          <a:stretch>
            <a:fillRect/>
          </a:stretch>
        </p:blipFill>
        <p:spPr bwMode="auto">
          <a:xfrm>
            <a:off x="2228850" y="2134394"/>
            <a:ext cx="4686300" cy="3990975"/>
          </a:xfrm>
          <a:prstGeom prst="rect">
            <a:avLst/>
          </a:prstGeom>
          <a:noFill/>
        </p:spPr>
      </p:pic>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8229600" cy="1143000"/>
          </a:xfrm>
        </p:spPr>
        <p:txBody>
          <a:bodyPr/>
          <a:lstStyle/>
          <a:p>
            <a:r>
              <a:rPr lang="fa-IR" dirty="0" smtClean="0">
                <a:solidFill>
                  <a:schemeClr val="tx1"/>
                </a:solidFill>
                <a:cs typeface="B Nazanin" pitchFamily="2" charset="-78"/>
              </a:rPr>
              <a:t>نمک تصفیه شده یددار                      </a:t>
            </a:r>
            <a:r>
              <a:rPr lang="en-US" dirty="0" smtClean="0">
                <a:solidFill>
                  <a:schemeClr val="tx1"/>
                </a:solidFill>
                <a:cs typeface="B Nazanin" pitchFamily="2" charset="-78"/>
              </a:rPr>
              <a:t>  </a:t>
            </a:r>
            <a:endParaRPr lang="en-US" dirty="0">
              <a:solidFill>
                <a:schemeClr val="tx1"/>
              </a:solidFill>
              <a:cs typeface="B Nazanin" pitchFamily="2" charset="-78"/>
            </a:endParaRPr>
          </a:p>
        </p:txBody>
      </p:sp>
      <p:sp>
        <p:nvSpPr>
          <p:cNvPr id="3" name="Content Placeholder 2"/>
          <p:cNvSpPr>
            <a:spLocks noGrp="1"/>
          </p:cNvSpPr>
          <p:nvPr>
            <p:ph idx="1"/>
          </p:nvPr>
        </p:nvSpPr>
        <p:spPr>
          <a:xfrm>
            <a:off x="381000" y="1752600"/>
            <a:ext cx="8229600" cy="4770120"/>
          </a:xfrm>
        </p:spPr>
        <p:txBody>
          <a:bodyPr>
            <a:noAutofit/>
          </a:bodyPr>
          <a:lstStyle/>
          <a:p>
            <a:pPr algn="just" rtl="1">
              <a:buNone/>
            </a:pPr>
            <a:r>
              <a:rPr lang="fa-IR" sz="2800" dirty="0" smtClean="0">
                <a:cs typeface="B Nazanin" pitchFamily="2" charset="-78"/>
              </a:rPr>
              <a:t>   نمکی است که با استفاده از روش تصفیه ناخالصی های محلول ، نامحلول و فلزات سنگین در نمک حذف می گردد و به آن ید اضافه میشود ، جهت تامین </a:t>
            </a:r>
            <a:r>
              <a:rPr lang="fa-IR" sz="2800" dirty="0" smtClean="0">
                <a:solidFill>
                  <a:srgbClr val="C00000"/>
                </a:solidFill>
                <a:cs typeface="B Nazanin" pitchFamily="2" charset="-78"/>
              </a:rPr>
              <a:t>150</a:t>
            </a:r>
            <a:r>
              <a:rPr lang="fa-IR" sz="2800" dirty="0" smtClean="0">
                <a:cs typeface="B Nazanin" pitchFamily="2" charset="-78"/>
              </a:rPr>
              <a:t> میکروگرم ید مورد نیاز بدن در روز ، بر اساس مصوبات کمیته کشوری مبارزه با اختلالات ناشی از کمبود ید وزارت بهداشت ، درمان و آموزش پزشکی ، مقدار ید در نمک مصرفی باید </a:t>
            </a:r>
            <a:r>
              <a:rPr lang="fa-IR" sz="2800" dirty="0" smtClean="0">
                <a:solidFill>
                  <a:srgbClr val="C00000"/>
                </a:solidFill>
                <a:cs typeface="B Nazanin" pitchFamily="2" charset="-78"/>
              </a:rPr>
              <a:t>55 -20</a:t>
            </a:r>
            <a:r>
              <a:rPr lang="fa-IR" sz="2800" dirty="0" smtClean="0">
                <a:cs typeface="B Nazanin" pitchFamily="2" charset="-78"/>
              </a:rPr>
              <a:t> </a:t>
            </a:r>
            <a:r>
              <a:rPr lang="fa-IR" sz="2800" dirty="0" smtClean="0">
                <a:solidFill>
                  <a:srgbClr val="C00000"/>
                </a:solidFill>
                <a:cs typeface="B Nazanin" pitchFamily="2" charset="-78"/>
              </a:rPr>
              <a:t>گاما</a:t>
            </a:r>
            <a:r>
              <a:rPr lang="fa-IR" sz="2800" dirty="0" smtClean="0">
                <a:cs typeface="B Nazanin" pitchFamily="2" charset="-78"/>
              </a:rPr>
              <a:t> ( میکروگرم در گرم ) باشد . </a:t>
            </a:r>
          </a:p>
          <a:p>
            <a:pPr algn="just" rtl="1">
              <a:buNone/>
            </a:pPr>
            <a:r>
              <a:rPr lang="fa-IR" sz="2800" dirty="0" smtClean="0">
                <a:cs typeface="B Nazanin" pitchFamily="2" charset="-78"/>
              </a:rPr>
              <a:t>  نمک های تصفیه شده یدداربه دلیل خلوص بالا میزان ید را بهتر و به مدت بیشتر حفظ می کنند . نمک های یددار تصفیه شده ، خالص و کریستاله می باشند ، روان از نمکدان می ریزد و در محیط مرطوب کلوخه نمی شوند . همچنین دارای شوری بیشتری هستند و به همین دلیل میزان مصرف آنها کمتر است .                                                                                </a:t>
            </a:r>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a-IR" sz="4000" dirty="0" smtClean="0">
                <a:solidFill>
                  <a:schemeClr val="tx1"/>
                </a:solidFill>
                <a:cs typeface="B Nazanin" pitchFamily="2" charset="-78"/>
              </a:rPr>
              <a:t>اجرای برنامه های غنی سازی مواد غذایی               </a:t>
            </a:r>
            <a:endParaRPr lang="en-US" sz="4000" dirty="0">
              <a:solidFill>
                <a:schemeClr val="tx1"/>
              </a:solidFill>
              <a:cs typeface="B Nazanin" pitchFamily="2" charset="-78"/>
            </a:endParaRPr>
          </a:p>
        </p:txBody>
      </p:sp>
      <p:sp>
        <p:nvSpPr>
          <p:cNvPr id="3" name="Content Placeholder 2"/>
          <p:cNvSpPr>
            <a:spLocks noGrp="1"/>
          </p:cNvSpPr>
          <p:nvPr>
            <p:ph idx="1"/>
          </p:nvPr>
        </p:nvSpPr>
        <p:spPr>
          <a:xfrm>
            <a:off x="457200" y="1905000"/>
            <a:ext cx="8229600" cy="4389120"/>
          </a:xfrm>
        </p:spPr>
        <p:txBody>
          <a:bodyPr/>
          <a:lstStyle/>
          <a:p>
            <a:endParaRPr lang="fa-IR" dirty="0" smtClean="0"/>
          </a:p>
          <a:p>
            <a:pPr algn="just" rtl="1">
              <a:buNone/>
            </a:pPr>
            <a:r>
              <a:rPr lang="fa-IR" dirty="0" smtClean="0"/>
              <a:t>   در کشورهای مختلف جهان بمنظور رفع اختلالات ناشی از کمبود ریز مغذیها ، برنامه های غنی سازی مواد غذایی اجرا می شود .           </a:t>
            </a:r>
          </a:p>
          <a:p>
            <a:pPr algn="just" rtl="1">
              <a:buNone/>
            </a:pPr>
            <a:r>
              <a:rPr lang="fa-IR" dirty="0" smtClean="0"/>
              <a:t>    با توجه به شیوع گواتر در ایران ، از سال 1368 برنامه ید دار نمودن نمک های خوراکی جهت رفع کمبود ید و رفع عوارض ناشی از کمبود آن و کاهش گواتر در جامعه توسط وزارت بهداشت و درمان و آموزش پزشکی با موفقیت اجراء شده و تاکنون نیز ادامه دارد . در حال حاضر ایران جزء کشورهای موفق در کنترل گواتر می باشد. ( کاهش بیماری گواتر 23 تا 40 درصد )                                   </a:t>
            </a:r>
            <a:endParaRPr lang="en-US" dirty="0"/>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tx1"/>
                </a:solidFill>
                <a:cs typeface="B Nazanin" pitchFamily="2" charset="-78"/>
              </a:rPr>
              <a:t>اختلالات ناشی از کمبود ید </a:t>
            </a:r>
            <a:endParaRPr lang="en-US" dirty="0">
              <a:solidFill>
                <a:schemeClr val="tx1"/>
              </a:solidFill>
              <a:cs typeface="B Nazanin" pitchFamily="2" charset="-78"/>
            </a:endParaRPr>
          </a:p>
        </p:txBody>
      </p:sp>
      <p:sp>
        <p:nvSpPr>
          <p:cNvPr id="3" name="Content Placeholder 2"/>
          <p:cNvSpPr>
            <a:spLocks noGrp="1"/>
          </p:cNvSpPr>
          <p:nvPr>
            <p:ph idx="1"/>
          </p:nvPr>
        </p:nvSpPr>
        <p:spPr>
          <a:xfrm>
            <a:off x="457200" y="1935480"/>
            <a:ext cx="8229600" cy="4389120"/>
          </a:xfrm>
        </p:spPr>
        <p:txBody>
          <a:bodyPr>
            <a:normAutofit fontScale="85000" lnSpcReduction="20000"/>
          </a:bodyPr>
          <a:lstStyle/>
          <a:p>
            <a:pPr algn="just" rtl="1">
              <a:buNone/>
            </a:pPr>
            <a:endParaRPr lang="fa-IR" sz="3000" dirty="0" smtClean="0">
              <a:cs typeface="B Nazanin" pitchFamily="2" charset="-78"/>
            </a:endParaRPr>
          </a:p>
          <a:p>
            <a:pPr algn="just" rtl="1">
              <a:buNone/>
            </a:pPr>
            <a:r>
              <a:rPr lang="fa-IR" sz="3000" dirty="0" smtClean="0">
                <a:cs typeface="B Nazanin" pitchFamily="2" charset="-78"/>
              </a:rPr>
              <a:t>   </a:t>
            </a:r>
            <a:r>
              <a:rPr lang="fa-IR" sz="3000" dirty="0" smtClean="0">
                <a:solidFill>
                  <a:srgbClr val="FF0000"/>
                </a:solidFill>
                <a:cs typeface="B Nazanin" pitchFamily="2" charset="-78"/>
              </a:rPr>
              <a:t>ید</a:t>
            </a:r>
            <a:r>
              <a:rPr lang="fa-IR" sz="3000" dirty="0" smtClean="0">
                <a:cs typeface="B Nazanin" pitchFamily="2" charset="-78"/>
              </a:rPr>
              <a:t> یک عنصر طبیعی مورد نیاز برای بدن است که باید از طریق برنامه غذایی روزانه تامین شود. کمبود ید باعث </a:t>
            </a:r>
            <a:r>
              <a:rPr lang="fa-IR" sz="3000" dirty="0" smtClean="0">
                <a:solidFill>
                  <a:srgbClr val="FF0000"/>
                </a:solidFill>
                <a:cs typeface="B Nazanin" pitchFamily="2" charset="-78"/>
              </a:rPr>
              <a:t>بزرگی غده تیروئید </a:t>
            </a:r>
            <a:r>
              <a:rPr lang="fa-IR" sz="3000" dirty="0" smtClean="0">
                <a:cs typeface="B Nazanin" pitchFamily="2" charset="-78"/>
              </a:rPr>
              <a:t>می گرددکه آن را ”</a:t>
            </a:r>
            <a:r>
              <a:rPr lang="fa-IR" sz="3000" dirty="0" smtClean="0">
                <a:solidFill>
                  <a:srgbClr val="FF0000"/>
                </a:solidFill>
                <a:cs typeface="B Nazanin" pitchFamily="2" charset="-78"/>
              </a:rPr>
              <a:t>گواتر</a:t>
            </a:r>
            <a:r>
              <a:rPr lang="fa-IR" sz="3000" dirty="0" smtClean="0">
                <a:cs typeface="B Nazanin" pitchFamily="2" charset="-78"/>
              </a:rPr>
              <a:t> ” مینماند . همچنین </a:t>
            </a:r>
          </a:p>
          <a:p>
            <a:pPr algn="just" rtl="1">
              <a:buClr>
                <a:srgbClr val="7030A0"/>
              </a:buClr>
              <a:buFont typeface="Wingdings" pitchFamily="2" charset="2"/>
              <a:buChar char="v"/>
            </a:pPr>
            <a:r>
              <a:rPr lang="fa-IR" sz="3000" dirty="0" smtClean="0">
                <a:cs typeface="B Nazanin" pitchFamily="2" charset="-78"/>
              </a:rPr>
              <a:t>اختلال در رشد مغزی و اندام های بدن </a:t>
            </a:r>
          </a:p>
          <a:p>
            <a:pPr algn="just" rtl="1">
              <a:buClr>
                <a:srgbClr val="7030A0"/>
              </a:buClr>
              <a:buFont typeface="Wingdings" pitchFamily="2" charset="2"/>
              <a:buChar char="v"/>
            </a:pPr>
            <a:r>
              <a:rPr lang="fa-IR" sz="3000" dirty="0" smtClean="0">
                <a:cs typeface="B Nazanin" pitchFamily="2" charset="-78"/>
              </a:rPr>
              <a:t>کم شنوایی </a:t>
            </a:r>
          </a:p>
          <a:p>
            <a:pPr algn="just" rtl="1">
              <a:buClr>
                <a:srgbClr val="7030A0"/>
              </a:buClr>
              <a:buFont typeface="Wingdings" pitchFamily="2" charset="2"/>
              <a:buChar char="v"/>
            </a:pPr>
            <a:r>
              <a:rPr lang="fa-IR" sz="3000" dirty="0" smtClean="0">
                <a:cs typeface="B Nazanin" pitchFamily="2" charset="-78"/>
              </a:rPr>
              <a:t>اختلال در تکلم </a:t>
            </a:r>
          </a:p>
          <a:p>
            <a:pPr algn="just" rtl="1">
              <a:buClr>
                <a:srgbClr val="7030A0"/>
              </a:buClr>
              <a:buFont typeface="Wingdings" pitchFamily="2" charset="2"/>
              <a:buChar char="v"/>
            </a:pPr>
            <a:r>
              <a:rPr lang="fa-IR" sz="3000" dirty="0" smtClean="0">
                <a:cs typeface="B Nazanin" pitchFamily="2" charset="-78"/>
              </a:rPr>
              <a:t>لوچی چشم </a:t>
            </a:r>
          </a:p>
          <a:p>
            <a:pPr algn="just" rtl="1">
              <a:buClr>
                <a:srgbClr val="7030A0"/>
              </a:buClr>
              <a:buFont typeface="Wingdings" pitchFamily="2" charset="2"/>
              <a:buChar char="v"/>
            </a:pPr>
            <a:r>
              <a:rPr lang="fa-IR" sz="3000" dirty="0" smtClean="0">
                <a:cs typeface="B Nazanin" pitchFamily="2" charset="-78"/>
              </a:rPr>
              <a:t>کاهش بهره هوشی کودکان </a:t>
            </a:r>
          </a:p>
          <a:p>
            <a:pPr algn="just" rtl="1">
              <a:buClr>
                <a:srgbClr val="7030A0"/>
              </a:buClr>
              <a:buFont typeface="Wingdings" pitchFamily="2" charset="2"/>
              <a:buChar char="v"/>
            </a:pPr>
            <a:r>
              <a:rPr lang="fa-IR" sz="3000" dirty="0" smtClean="0">
                <a:cs typeface="B Nazanin" pitchFamily="2" charset="-78"/>
              </a:rPr>
              <a:t>کاهش قدرت یادگیری و افت تحصیلی </a:t>
            </a:r>
          </a:p>
          <a:p>
            <a:pPr lvl="8" algn="r">
              <a:buClr>
                <a:srgbClr val="7030A0"/>
              </a:buClr>
              <a:buNone/>
            </a:pPr>
            <a:r>
              <a:rPr lang="fa-IR" sz="2800" dirty="0" smtClean="0">
                <a:cs typeface="B Nazanin" pitchFamily="2" charset="-78"/>
              </a:rPr>
              <a:t> </a:t>
            </a:r>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389120"/>
          </a:xfrm>
        </p:spPr>
        <p:txBody>
          <a:bodyPr/>
          <a:lstStyle/>
          <a:p>
            <a:pPr algn="r">
              <a:buNone/>
            </a:pPr>
            <a:endParaRPr lang="en-US" sz="2800" dirty="0" smtClean="0">
              <a:cs typeface="B Nazanin" pitchFamily="2" charset="-78"/>
            </a:endParaRPr>
          </a:p>
          <a:p>
            <a:pPr algn="justLow" rtl="1">
              <a:buNone/>
            </a:pPr>
            <a:r>
              <a:rPr lang="fa-IR" sz="2800" dirty="0" smtClean="0">
                <a:cs typeface="B Nazanin" pitchFamily="2" charset="-78"/>
              </a:rPr>
              <a:t>  از دیگر عوارض کمبود ید است . بهترین راه پیشگیری از کمبود ید و گواتر ناشی از آن مصرف نمک یددارتصفیه شده است چرا که نمک تصفیه شده به دلیل خلوص بالا ید را بهتر و بیشتر حفظ می کند . ازطرفی ،                         </a:t>
            </a:r>
          </a:p>
          <a:p>
            <a:pPr algn="r" rtl="1">
              <a:buClr>
                <a:srgbClr val="002060"/>
              </a:buClr>
              <a:buFont typeface="Wingdings" pitchFamily="2" charset="2"/>
              <a:buChar char="v"/>
            </a:pPr>
            <a:r>
              <a:rPr lang="fa-IR" sz="2800" dirty="0" smtClean="0">
                <a:cs typeface="B Nazanin" pitchFamily="2" charset="-78"/>
              </a:rPr>
              <a:t>افزودن ید به نمک تاثیری بر بو ، رنگ و یا مزه نمک ندارد.</a:t>
            </a:r>
          </a:p>
          <a:p>
            <a:pPr algn="r" rtl="1">
              <a:buClr>
                <a:srgbClr val="002060"/>
              </a:buClr>
              <a:buFont typeface="Wingdings" pitchFamily="2" charset="2"/>
              <a:buChar char="v"/>
            </a:pPr>
            <a:r>
              <a:rPr lang="fa-IR" sz="2800" dirty="0" smtClean="0">
                <a:cs typeface="B Nazanin" pitchFamily="2" charset="-78"/>
              </a:rPr>
              <a:t>افزودن ید به نمک اثر سوء بر مصرف کننده نمی گذارد. </a:t>
            </a:r>
          </a:p>
          <a:p>
            <a:pPr algn="r" rtl="1">
              <a:buClr>
                <a:srgbClr val="002060"/>
              </a:buClr>
              <a:buFont typeface="Wingdings" pitchFamily="2" charset="2"/>
              <a:buChar char="v"/>
            </a:pPr>
            <a:r>
              <a:rPr lang="fa-IR" sz="2800" dirty="0" smtClean="0">
                <a:cs typeface="B Nazanin" pitchFamily="2" charset="-78"/>
              </a:rPr>
              <a:t>روش مطمئن و ایمنی است .</a:t>
            </a:r>
          </a:p>
          <a:p>
            <a:pPr algn="r" rtl="1">
              <a:buClr>
                <a:srgbClr val="002060"/>
              </a:buClr>
              <a:buFont typeface="Wingdings" pitchFamily="2" charset="2"/>
              <a:buChar char="v"/>
            </a:pPr>
            <a:r>
              <a:rPr lang="fa-IR" sz="2800" dirty="0" smtClean="0">
                <a:cs typeface="B Nazanin" pitchFamily="2" charset="-78"/>
              </a:rPr>
              <a:t>روش کم هزینه ای است .</a:t>
            </a:r>
          </a:p>
        </p:txBody>
      </p:sp>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143000"/>
          </a:xfrm>
        </p:spPr>
        <p:txBody>
          <a:bodyPr>
            <a:normAutofit/>
          </a:bodyPr>
          <a:lstStyle/>
          <a:p>
            <a:pPr algn="r"/>
            <a:r>
              <a:rPr lang="fa-IR" sz="4400" dirty="0" smtClean="0">
                <a:solidFill>
                  <a:schemeClr val="tx1"/>
                </a:solidFill>
                <a:cs typeface="B Nazanin" pitchFamily="2" charset="-78"/>
              </a:rPr>
              <a:t>استاندارد ملی نمک خوراکی           </a:t>
            </a:r>
            <a:endParaRPr lang="en-US" sz="4400" dirty="0">
              <a:solidFill>
                <a:schemeClr val="tx1"/>
              </a:solidFill>
              <a:cs typeface="B Nazanin" pitchFamily="2" charset="-78"/>
            </a:endParaRPr>
          </a:p>
        </p:txBody>
      </p:sp>
      <p:sp>
        <p:nvSpPr>
          <p:cNvPr id="3" name="Content Placeholder 2"/>
          <p:cNvSpPr>
            <a:spLocks noGrp="1"/>
          </p:cNvSpPr>
          <p:nvPr>
            <p:ph idx="1"/>
          </p:nvPr>
        </p:nvSpPr>
        <p:spPr/>
        <p:txBody>
          <a:bodyPr>
            <a:normAutofit/>
          </a:bodyPr>
          <a:lstStyle/>
          <a:p>
            <a:pPr algn="just" rtl="1">
              <a:buNone/>
            </a:pPr>
            <a:endParaRPr lang="fa-IR" sz="2800" dirty="0" smtClean="0">
              <a:cs typeface="B Nazanin" pitchFamily="2" charset="-78"/>
            </a:endParaRPr>
          </a:p>
          <a:p>
            <a:pPr algn="justLow" rtl="1">
              <a:buNone/>
            </a:pPr>
            <a:r>
              <a:rPr lang="fa-IR" sz="2800" dirty="0" smtClean="0">
                <a:cs typeface="B Nazanin" pitchFamily="2" charset="-78"/>
              </a:rPr>
              <a:t>   نمک خوراکی مشمول استاندارد اجباری است و طبق آخرین دستورالعمل اداره کل نظارت بر مواد غذایی ، آشامیدنی ، آرایشی وبهداشتی وزارت </a:t>
            </a:r>
          </a:p>
          <a:p>
            <a:pPr algn="justLow" rtl="1">
              <a:buNone/>
            </a:pPr>
            <a:r>
              <a:rPr lang="fa-IR" sz="2800" dirty="0" smtClean="0">
                <a:cs typeface="B Nazanin" pitchFamily="2" charset="-78"/>
              </a:rPr>
              <a:t>   بهداشت و تجدید نظر موسسه استاندارد حداقل خلوص آن باید </a:t>
            </a:r>
            <a:r>
              <a:rPr lang="fa-IR" sz="2800" dirty="0" smtClean="0">
                <a:solidFill>
                  <a:srgbClr val="FF0000"/>
                </a:solidFill>
                <a:cs typeface="B Nazanin" pitchFamily="2" charset="-78"/>
              </a:rPr>
              <a:t>99/2</a:t>
            </a:r>
            <a:r>
              <a:rPr lang="fa-IR" sz="2800" dirty="0" smtClean="0">
                <a:cs typeface="B Nazanin" pitchFamily="2" charset="-78"/>
              </a:rPr>
              <a:t> باشد.</a:t>
            </a:r>
          </a:p>
          <a:p>
            <a:pPr algn="justLow" rtl="1">
              <a:buNone/>
            </a:pPr>
            <a:r>
              <a:rPr lang="fa-IR" sz="2800" dirty="0" smtClean="0">
                <a:cs typeface="B Nazanin" pitchFamily="2" charset="-78"/>
              </a:rPr>
              <a:t>  هرچه درجه خلوص نمک کمتر از حد استاندارد باشد ، ناخالصی آن نمک بیشتر است و کیفیت آن پایین تر است .</a:t>
            </a: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524000" y="838200"/>
          <a:ext cx="6172199" cy="5410200"/>
        </p:xfrm>
        <a:graphic>
          <a:graphicData uri="http://schemas.openxmlformats.org/drawingml/2006/table">
            <a:tbl>
              <a:tblPr rtl="1"/>
              <a:tblGrid>
                <a:gridCol w="2128474"/>
                <a:gridCol w="4043725"/>
              </a:tblGrid>
              <a:tr h="533400">
                <a:tc>
                  <a:txBody>
                    <a:bodyPr/>
                    <a:lstStyle/>
                    <a:p>
                      <a:pPr algn="ctr" rtl="0">
                        <a:spcAft>
                          <a:spcPts val="0"/>
                        </a:spcAft>
                      </a:pPr>
                      <a:r>
                        <a:rPr lang="fa-IR" sz="2000" b="1" dirty="0">
                          <a:latin typeface="Times New Roman"/>
                          <a:ea typeface="Times New Roman"/>
                          <a:cs typeface="Arial"/>
                        </a:rPr>
                        <a:t>ویژگی</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a:latin typeface="Times New Roman"/>
                          <a:ea typeface="Times New Roman"/>
                          <a:cs typeface="Arial"/>
                        </a:rPr>
                        <a:t>حدود استاندارد</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1">
                        <a:spcAft>
                          <a:spcPts val="0"/>
                        </a:spcAft>
                      </a:pPr>
                      <a:r>
                        <a:rPr lang="fa-IR" sz="2000" b="1" kern="1200" dirty="0">
                          <a:solidFill>
                            <a:srgbClr val="000000"/>
                          </a:solidFill>
                          <a:latin typeface="Constantia"/>
                          <a:ea typeface="Times New Roman"/>
                          <a:cs typeface="Arial"/>
                        </a:rPr>
                        <a:t>وضعیت ظاهری</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a:solidFill>
                            <a:srgbClr val="000000"/>
                          </a:solidFill>
                          <a:latin typeface="Constantia"/>
                          <a:ea typeface="Times New Roman"/>
                          <a:cs typeface="Arial"/>
                        </a:rPr>
                        <a:t>رنگ سفید شفاف تا مات</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dirty="0">
                          <a:solidFill>
                            <a:srgbClr val="000000"/>
                          </a:solidFill>
                          <a:latin typeface="Constantia"/>
                          <a:ea typeface="Times New Roman"/>
                          <a:cs typeface="Arial"/>
                        </a:rPr>
                        <a:t>طعم و بو</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شور مزه و عاری از هرگونه بوی خارجی</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مواد خارجی</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فاقد هرگونه مواد خارجی</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خلوص نمک</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a:solidFill>
                            <a:srgbClr val="000000"/>
                          </a:solidFill>
                          <a:latin typeface="Constantia"/>
                          <a:ea typeface="Times New Roman"/>
                          <a:cs typeface="Arial"/>
                        </a:rPr>
                        <a:t>99/2</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مواد نامحلول در آب</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16/ 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یون سولفات</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46/ 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رطوبت</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1/ </a:t>
                      </a:r>
                      <a:r>
                        <a:rPr lang="fa-IR" sz="2000" b="1" kern="1200" dirty="0" smtClean="0">
                          <a:solidFill>
                            <a:srgbClr val="000000"/>
                          </a:solidFill>
                          <a:latin typeface="Constantia"/>
                          <a:ea typeface="Times New Roman"/>
                          <a:cs typeface="Arial"/>
                        </a:rPr>
                        <a:t>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کلسیم</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15/ 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منیزیم</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03/ 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قلیائیت</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spcAft>
                          <a:spcPts val="0"/>
                        </a:spcAft>
                      </a:pPr>
                      <a:r>
                        <a:rPr lang="fa-IR" sz="2000" b="1" kern="1200" dirty="0">
                          <a:solidFill>
                            <a:srgbClr val="000000"/>
                          </a:solidFill>
                          <a:latin typeface="Constantia"/>
                          <a:ea typeface="Times New Roman"/>
                          <a:cs typeface="Arial"/>
                        </a:rPr>
                        <a:t>حداکثر 03/ 0</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آرسنیک</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حداکثر 5</a:t>
                      </a:r>
                      <a:r>
                        <a:rPr lang="fa-IR" sz="2000" b="1" kern="1200" dirty="0">
                          <a:solidFill>
                            <a:srgbClr val="000000"/>
                          </a:solidFill>
                          <a:latin typeface="Constantia"/>
                          <a:ea typeface="Times New Roman"/>
                          <a:cs typeface="Arial"/>
                        </a:rPr>
                        <a:t>/ 0</a:t>
                      </a:r>
                      <a:r>
                        <a:rPr lang="en-US" sz="2000" b="1" kern="1200" dirty="0" err="1" smtClean="0">
                          <a:solidFill>
                            <a:srgbClr val="000000"/>
                          </a:solidFill>
                          <a:latin typeface="Constantia"/>
                          <a:ea typeface="Times New Roman"/>
                          <a:cs typeface="Arial"/>
                        </a:rPr>
                        <a:t>p.p.m</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مس</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a:t>
                      </a:r>
                      <a:r>
                        <a:rPr lang="fa-IR" sz="2000" b="1" kern="1200" baseline="0" dirty="0" smtClean="0">
                          <a:solidFill>
                            <a:srgbClr val="000000"/>
                          </a:solidFill>
                          <a:latin typeface="Constantia"/>
                          <a:ea typeface="Times New Roman"/>
                          <a:cs typeface="Arial"/>
                        </a:rPr>
                        <a:t> </a:t>
                      </a:r>
                      <a:r>
                        <a:rPr lang="fa-IR" sz="2000" b="1" kern="1200" dirty="0" smtClean="0">
                          <a:solidFill>
                            <a:srgbClr val="000000"/>
                          </a:solidFill>
                          <a:latin typeface="Constantia"/>
                          <a:ea typeface="Times New Roman"/>
                          <a:cs typeface="Arial"/>
                        </a:rPr>
                        <a:t>    حداکثر2 </a:t>
                      </a:r>
                      <a:r>
                        <a:rPr lang="en-US" sz="2000" b="1" kern="1200" dirty="0" smtClean="0">
                          <a:solidFill>
                            <a:srgbClr val="000000"/>
                          </a:solidFill>
                          <a:latin typeface="Constantia"/>
                          <a:ea typeface="Times New Roman"/>
                          <a:cs typeface="Arial"/>
                        </a:rPr>
                        <a:t>  </a:t>
                      </a:r>
                      <a:r>
                        <a:rPr lang="en-US" sz="2000" b="1" kern="1200" dirty="0" err="1" smtClean="0">
                          <a:solidFill>
                            <a:srgbClr val="000000"/>
                          </a:solidFill>
                          <a:latin typeface="Constantia"/>
                          <a:ea typeface="Times New Roman"/>
                          <a:cs typeface="Arial"/>
                        </a:rPr>
                        <a:t>p.p.m</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سرب</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حداکثر1 </a:t>
                      </a:r>
                      <a:r>
                        <a:rPr lang="en-US" sz="2000" b="1" kern="1200" dirty="0" err="1" smtClean="0">
                          <a:solidFill>
                            <a:srgbClr val="000000"/>
                          </a:solidFill>
                          <a:latin typeface="Constantia"/>
                          <a:ea typeface="Times New Roman"/>
                          <a:cs typeface="Arial"/>
                        </a:rPr>
                        <a:t>p.p.m</a:t>
                      </a:r>
                      <a:r>
                        <a:rPr lang="en-US" sz="2000" b="1" kern="1200" dirty="0" smtClean="0">
                          <a:solidFill>
                            <a:srgbClr val="000000"/>
                          </a:solidFill>
                          <a:latin typeface="Constantia"/>
                          <a:ea typeface="Times New Roman"/>
                          <a:cs typeface="Arial"/>
                        </a:rPr>
                        <a:t>         </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کادمیوم</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حداکثر  2</a:t>
                      </a:r>
                      <a:r>
                        <a:rPr lang="fa-IR" sz="2000" b="1" kern="1200" dirty="0">
                          <a:solidFill>
                            <a:srgbClr val="000000"/>
                          </a:solidFill>
                          <a:latin typeface="Constantia"/>
                          <a:ea typeface="Times New Roman"/>
                          <a:cs typeface="Arial"/>
                        </a:rPr>
                        <a:t>/ 0</a:t>
                      </a:r>
                      <a:r>
                        <a:rPr lang="en-US" sz="2000" b="1" kern="1200" dirty="0" err="1" smtClean="0">
                          <a:solidFill>
                            <a:srgbClr val="000000"/>
                          </a:solidFill>
                          <a:latin typeface="Constantia"/>
                          <a:ea typeface="Times New Roman"/>
                          <a:cs typeface="Arial"/>
                        </a:rPr>
                        <a:t>p.p.m</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906">
                <a:tc>
                  <a:txBody>
                    <a:bodyPr/>
                    <a:lstStyle/>
                    <a:p>
                      <a:pPr algn="ctr" rtl="0">
                        <a:spcAft>
                          <a:spcPts val="0"/>
                        </a:spcAft>
                      </a:pPr>
                      <a:r>
                        <a:rPr lang="fa-IR" sz="2000" b="1" kern="1200">
                          <a:solidFill>
                            <a:srgbClr val="000000"/>
                          </a:solidFill>
                          <a:latin typeface="Constantia"/>
                          <a:ea typeface="Times New Roman"/>
                          <a:cs typeface="Arial"/>
                        </a:rPr>
                        <a:t>جیوه</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حداکثر05</a:t>
                      </a:r>
                      <a:r>
                        <a:rPr lang="fa-IR" sz="2000" b="1" kern="1200" dirty="0">
                          <a:solidFill>
                            <a:srgbClr val="000000"/>
                          </a:solidFill>
                          <a:latin typeface="Constantia"/>
                          <a:ea typeface="Times New Roman"/>
                          <a:cs typeface="Arial"/>
                        </a:rPr>
                        <a:t>/ 0</a:t>
                      </a:r>
                      <a:r>
                        <a:rPr lang="en-US" sz="2000" b="1" kern="1200" dirty="0" err="1" smtClean="0">
                          <a:solidFill>
                            <a:srgbClr val="000000"/>
                          </a:solidFill>
                          <a:latin typeface="Constantia"/>
                          <a:ea typeface="Times New Roman"/>
                          <a:cs typeface="Arial"/>
                        </a:rPr>
                        <a:t>p.p.m</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710">
                <a:tc>
                  <a:txBody>
                    <a:bodyPr/>
                    <a:lstStyle/>
                    <a:p>
                      <a:pPr algn="ctr" rtl="0">
                        <a:spcAft>
                          <a:spcPts val="0"/>
                        </a:spcAft>
                      </a:pPr>
                      <a:r>
                        <a:rPr lang="fa-IR" sz="2000" b="1" kern="1200">
                          <a:solidFill>
                            <a:srgbClr val="000000"/>
                          </a:solidFill>
                          <a:latin typeface="Constantia"/>
                          <a:ea typeface="Times New Roman"/>
                          <a:cs typeface="Arial"/>
                        </a:rPr>
                        <a:t>آهن</a:t>
                      </a:r>
                      <a:endParaRPr lang="en-US" sz="2000" b="1">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spcAft>
                          <a:spcPts val="0"/>
                        </a:spcAft>
                      </a:pPr>
                      <a:r>
                        <a:rPr lang="fa-IR" sz="2000" b="1" kern="1200" dirty="0" smtClean="0">
                          <a:solidFill>
                            <a:srgbClr val="000000"/>
                          </a:solidFill>
                          <a:latin typeface="Constantia"/>
                          <a:ea typeface="Times New Roman"/>
                          <a:cs typeface="Arial"/>
                        </a:rPr>
                        <a:t>        حداکثر 10</a:t>
                      </a:r>
                      <a:r>
                        <a:rPr lang="en-US" sz="2000" b="1" kern="1200" dirty="0" err="1" smtClean="0">
                          <a:solidFill>
                            <a:srgbClr val="000000"/>
                          </a:solidFill>
                          <a:latin typeface="Constantia"/>
                          <a:ea typeface="Times New Roman"/>
                          <a:cs typeface="Arial"/>
                        </a:rPr>
                        <a:t>p.p.m</a:t>
                      </a:r>
                      <a:r>
                        <a:rPr lang="en-US" sz="2000" b="1" kern="1200" dirty="0" smtClean="0">
                          <a:solidFill>
                            <a:srgbClr val="000000"/>
                          </a:solidFill>
                          <a:latin typeface="Constantia"/>
                          <a:ea typeface="Times New Roman"/>
                          <a:cs typeface="Arial"/>
                        </a:rPr>
                        <a:t>      </a:t>
                      </a:r>
                      <a:endParaRPr lang="en-US" sz="2000" b="1" dirty="0">
                        <a:latin typeface="Times New Roman"/>
                        <a:ea typeface="Times New Roman"/>
                        <a:cs typeface="Titr"/>
                      </a:endParaRPr>
                    </a:p>
                  </a:txBody>
                  <a:tcPr marL="67235" marR="672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fa-IR"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normAutofit/>
          </a:bodyPr>
          <a:lstStyle/>
          <a:p>
            <a:pPr algn="ctr"/>
            <a:r>
              <a:rPr lang="fa-IR" sz="4000" dirty="0" smtClean="0">
                <a:solidFill>
                  <a:schemeClr val="tx1"/>
                </a:solidFill>
                <a:cs typeface="B Nazanin" pitchFamily="2" charset="-78"/>
              </a:rPr>
              <a:t>توصیه هایی درخرید نمک های یددار                </a:t>
            </a:r>
            <a:endParaRPr lang="en-US" sz="4000" dirty="0">
              <a:solidFill>
                <a:schemeClr val="tx1"/>
              </a:solidFill>
              <a:cs typeface="B Nazanin" pitchFamily="2" charset="-78"/>
            </a:endParaRPr>
          </a:p>
        </p:txBody>
      </p:sp>
      <p:sp>
        <p:nvSpPr>
          <p:cNvPr id="3" name="Content Placeholder 2"/>
          <p:cNvSpPr>
            <a:spLocks noGrp="1"/>
          </p:cNvSpPr>
          <p:nvPr>
            <p:ph idx="1"/>
          </p:nvPr>
        </p:nvSpPr>
        <p:spPr>
          <a:xfrm>
            <a:off x="533400" y="1905000"/>
            <a:ext cx="8229600" cy="4038600"/>
          </a:xfrm>
        </p:spPr>
        <p:txBody>
          <a:bodyPr>
            <a:normAutofit fontScale="25000" lnSpcReduction="20000"/>
          </a:bodyPr>
          <a:lstStyle/>
          <a:p>
            <a:pPr algn="justLow" rtl="1">
              <a:buClr>
                <a:srgbClr val="002060"/>
              </a:buClr>
              <a:buNone/>
            </a:pPr>
            <a:r>
              <a:rPr lang="fa-IR" sz="2800" dirty="0" smtClean="0">
                <a:cs typeface="B Nazanin" pitchFamily="2" charset="-78"/>
              </a:rPr>
              <a:t>  </a:t>
            </a:r>
          </a:p>
          <a:p>
            <a:pPr algn="just" rtl="1">
              <a:buClr>
                <a:srgbClr val="002060"/>
              </a:buClr>
              <a:buFont typeface="Wingdings" pitchFamily="2" charset="2"/>
              <a:buChar char="v"/>
            </a:pPr>
            <a:r>
              <a:rPr lang="fa-IR" sz="11200" dirty="0" smtClean="0">
                <a:cs typeface="B Nazanin" pitchFamily="2" charset="-78"/>
              </a:rPr>
              <a:t> نمک یددار تصفیه شده را باید در ظروف پلاستیکی ، چوبی ، سفالی و یا ظروف شیشه ای رنگی و بدون منفذ که همیشه در آن بسته است و نور و هوا از آن عبور نمی کند نگهداری کرد . نگهداری و ذخیره نمودن نمک یددار به مدت طولانی ( بیش از یکسال ) موجب از دست رفتن بخشی از ید آن می شود . </a:t>
            </a:r>
          </a:p>
          <a:p>
            <a:pPr algn="just" rtl="1">
              <a:buClr>
                <a:srgbClr val="002060"/>
              </a:buClr>
              <a:buNone/>
            </a:pPr>
            <a:endParaRPr lang="fa-IR" sz="4000" dirty="0" smtClean="0">
              <a:cs typeface="B Nazanin" pitchFamily="2" charset="-78"/>
            </a:endParaRPr>
          </a:p>
          <a:p>
            <a:pPr algn="just" rtl="1">
              <a:buClr>
                <a:srgbClr val="002060"/>
              </a:buClr>
              <a:buFont typeface="Wingdings" pitchFamily="2" charset="2"/>
              <a:buChar char="v"/>
            </a:pPr>
            <a:r>
              <a:rPr lang="fa-IR" sz="11200" dirty="0" smtClean="0">
                <a:cs typeface="B Nazanin" pitchFamily="2" charset="-78"/>
              </a:rPr>
              <a:t> در هنگام خرید به بسته های نمک دقت کرده و از وجود عبارت ” </a:t>
            </a:r>
            <a:r>
              <a:rPr lang="fa-IR" sz="11200" dirty="0" smtClean="0">
                <a:solidFill>
                  <a:srgbClr val="C00000"/>
                </a:solidFill>
                <a:cs typeface="B Nazanin" pitchFamily="2" charset="-78"/>
              </a:rPr>
              <a:t>نمک یددار تصفیه شده ( تبلورمجدد)“ و پروانه ساخت </a:t>
            </a:r>
            <a:r>
              <a:rPr lang="fa-IR" sz="11200" dirty="0" smtClean="0">
                <a:cs typeface="B Nazanin" pitchFamily="2" charset="-78"/>
              </a:rPr>
              <a:t>معتبر از وزارت بهداشت ، درمان و آموزش پزشکی اطمینان حاصل نمایید.</a:t>
            </a:r>
          </a:p>
          <a:p>
            <a:pPr algn="just" rtl="1">
              <a:buClr>
                <a:srgbClr val="002060"/>
              </a:buClr>
              <a:buFont typeface="Wingdings" pitchFamily="2" charset="2"/>
              <a:buChar char="v"/>
            </a:pPr>
            <a:endParaRPr lang="fa-IR" sz="5900" dirty="0" smtClean="0">
              <a:cs typeface="B Nazanin" pitchFamily="2" charset="-78"/>
            </a:endParaRPr>
          </a:p>
          <a:p>
            <a:pPr algn="just" rtl="1">
              <a:buClr>
                <a:srgbClr val="002060"/>
              </a:buClr>
              <a:buFont typeface="Wingdings" pitchFamily="2" charset="2"/>
              <a:buChar char="v"/>
            </a:pPr>
            <a:r>
              <a:rPr lang="fa-IR" sz="11200" dirty="0" smtClean="0">
                <a:cs typeface="B Nazanin" pitchFamily="2" charset="-78"/>
              </a:rPr>
              <a:t>به تاریخ تولید و انقضاء درج شده بر روی بسته نمک دقت شود . </a:t>
            </a:r>
          </a:p>
          <a:p>
            <a:pPr algn="just" rtl="1">
              <a:buClr>
                <a:srgbClr val="002060"/>
              </a:buClr>
              <a:buNone/>
            </a:pPr>
            <a:r>
              <a:rPr lang="fa-IR" sz="5900" dirty="0" smtClean="0">
                <a:cs typeface="B Nazanin" pitchFamily="2" charset="-78"/>
              </a:rPr>
              <a:t>    </a:t>
            </a:r>
          </a:p>
          <a:p>
            <a:pPr algn="justLow" rtl="1">
              <a:buNone/>
            </a:pPr>
            <a:r>
              <a:rPr lang="fa-IR" sz="2800" dirty="0" smtClean="0">
                <a:cs typeface="B Nazanin" pitchFamily="2" charset="-78"/>
              </a:rPr>
              <a:t>   </a:t>
            </a:r>
          </a:p>
        </p:txBody>
      </p:sp>
    </p:spTree>
  </p:cSld>
  <p:clrMapOvr>
    <a:masterClrMapping/>
  </p:clrMapOvr>
  <p:transition>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389120"/>
          </a:xfrm>
        </p:spPr>
        <p:txBody>
          <a:bodyPr/>
          <a:lstStyle/>
          <a:p>
            <a:pPr algn="just" rtl="1">
              <a:buClr>
                <a:srgbClr val="002060"/>
              </a:buClr>
              <a:buNone/>
            </a:pPr>
            <a:r>
              <a:rPr lang="fa-IR" sz="2400" dirty="0" smtClean="0">
                <a:cs typeface="B Nazanin" pitchFamily="2" charset="-78"/>
              </a:rPr>
              <a:t> </a:t>
            </a:r>
            <a:r>
              <a:rPr lang="fa-IR" sz="2800" dirty="0" smtClean="0">
                <a:cs typeface="B Nazanin" pitchFamily="2" charset="-78"/>
              </a:rPr>
              <a:t>    </a:t>
            </a:r>
            <a:endParaRPr lang="fa-IR" sz="2400" dirty="0" smtClean="0">
              <a:cs typeface="B Nazanin" pitchFamily="2" charset="-78"/>
            </a:endParaRPr>
          </a:p>
          <a:p>
            <a:pPr algn="just" rtl="1">
              <a:buClr>
                <a:srgbClr val="002060"/>
              </a:buClr>
              <a:buFont typeface="Wingdings" pitchFamily="2" charset="2"/>
              <a:buChar char="v"/>
            </a:pPr>
            <a:r>
              <a:rPr lang="fa-IR" sz="2800" dirty="0" smtClean="0">
                <a:cs typeface="B Nazanin" pitchFamily="2" charset="-78"/>
              </a:rPr>
              <a:t>   در هنگام خرید به بسته های نمک دقت کرده و از وجود عبارت ” </a:t>
            </a:r>
            <a:r>
              <a:rPr lang="fa-IR" sz="2800" dirty="0" smtClean="0">
                <a:solidFill>
                  <a:srgbClr val="C00000"/>
                </a:solidFill>
                <a:cs typeface="B Nazanin" pitchFamily="2" charset="-78"/>
              </a:rPr>
              <a:t>نمک یددار تصفیه شده ( تبلورمجدد)“ و پروانه ساخت </a:t>
            </a:r>
            <a:r>
              <a:rPr lang="fa-IR" sz="2800" dirty="0" smtClean="0">
                <a:cs typeface="B Nazanin" pitchFamily="2" charset="-78"/>
              </a:rPr>
              <a:t>معتبر از وزارت بهداشت ، درمان و آموزش پزشکی اطمینان حاصل نمایید .       </a:t>
            </a:r>
          </a:p>
          <a:p>
            <a:pPr algn="just" rtl="1">
              <a:buClr>
                <a:srgbClr val="002060"/>
              </a:buClr>
              <a:buFont typeface="Wingdings" pitchFamily="2" charset="2"/>
              <a:buChar char="v"/>
            </a:pPr>
            <a:r>
              <a:rPr lang="fa-IR" sz="2800" dirty="0" smtClean="0">
                <a:cs typeface="B Nazanin" pitchFamily="2" charset="-78"/>
              </a:rPr>
              <a:t> به تاریخ تولید و انقضاء درج شده بر روی بسته نمک دقت شود . </a:t>
            </a:r>
          </a:p>
          <a:p>
            <a:pPr algn="just" rtl="1">
              <a:buNone/>
            </a:pPr>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a-IR" sz="2400" dirty="0" smtClean="0">
                <a:cs typeface="B Nazanin" pitchFamily="2" charset="-78"/>
              </a:rPr>
              <a:t> </a:t>
            </a:r>
          </a:p>
          <a:p>
            <a:pPr>
              <a:buNone/>
            </a:pPr>
            <a:r>
              <a:rPr lang="fa-IR" sz="3600" b="1" dirty="0" smtClean="0">
                <a:cs typeface="B Nazanin" pitchFamily="2" charset="-78"/>
              </a:rPr>
              <a:t>نکته :                                                                     </a:t>
            </a:r>
          </a:p>
          <a:p>
            <a:pPr algn="just" rtl="1">
              <a:buNone/>
            </a:pPr>
            <a:r>
              <a:rPr lang="fa-IR" sz="2800" dirty="0" smtClean="0">
                <a:cs typeface="B Nazanin" pitchFamily="2" charset="-78"/>
              </a:rPr>
              <a:t>   </a:t>
            </a:r>
            <a:r>
              <a:rPr lang="fa-IR" sz="3200" dirty="0" smtClean="0">
                <a:cs typeface="B Nazanin" pitchFamily="2" charset="-78"/>
              </a:rPr>
              <a:t>ازآن جایی که ید در برابر حرارت ناپایدار است ، در هنگام طبخ در اواخر پخت ، نمک یددار تصفیه را اضافه کنید تا ید بیشتری در غذا بماند</a:t>
            </a:r>
            <a:endParaRPr lang="en-US" sz="3200" dirty="0" smtClean="0">
              <a:cs typeface="B Nazanin" pitchFamily="2" charset="-78"/>
            </a:endParaRPr>
          </a:p>
          <a:p>
            <a:pPr>
              <a:buNone/>
            </a:pPr>
            <a:endParaRPr lang="fa-IR" dirty="0"/>
          </a:p>
        </p:txBody>
      </p:sp>
    </p:spTree>
  </p:cSld>
  <p:clrMapOvr>
    <a:masterClrMapping/>
  </p:clrMapOvr>
  <p:transition>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chemeClr val="tx1"/>
                </a:solidFill>
                <a:cs typeface="B Nazanin" pitchFamily="2" charset="-78"/>
              </a:rPr>
              <a:t> میزان مصرف نمک </a:t>
            </a:r>
            <a:endParaRPr lang="en-US" dirty="0">
              <a:solidFill>
                <a:schemeClr val="tx1"/>
              </a:solidFill>
              <a:cs typeface="B Nazanin" pitchFamily="2" charset="-78"/>
            </a:endParaRPr>
          </a:p>
        </p:txBody>
      </p:sp>
      <p:sp>
        <p:nvSpPr>
          <p:cNvPr id="3" name="Content Placeholder 2"/>
          <p:cNvSpPr>
            <a:spLocks noGrp="1"/>
          </p:cNvSpPr>
          <p:nvPr>
            <p:ph idx="1"/>
          </p:nvPr>
        </p:nvSpPr>
        <p:spPr>
          <a:xfrm>
            <a:off x="609600" y="1905000"/>
            <a:ext cx="8229600" cy="4389120"/>
          </a:xfrm>
        </p:spPr>
        <p:txBody>
          <a:bodyPr>
            <a:normAutofit/>
          </a:bodyPr>
          <a:lstStyle/>
          <a:p>
            <a:pPr algn="just" rtl="1">
              <a:buNone/>
            </a:pPr>
            <a:r>
              <a:rPr lang="fa-IR" sz="3000" dirty="0" smtClean="0">
                <a:cs typeface="B Nazanin" pitchFamily="2" charset="-78"/>
              </a:rPr>
              <a:t>   برای اشخاص سالم بزرگسال، حدود یک قاشق چایخوری نمک (کمتر از ٥ گرم )در روز توصيه شده است . به خاطرداشته باشيد مقداری از نمک مصرفی از طريق نان مصرفي روزانه، غذاهای آماده و منجمد، غذاهایی مانند فست فودها و يا موادي که در رستوران ها ارائه ميگردد، تامين می شود. و مقداری در آشپزخانه و هنگام پخت پز به مواد غذایی اضافه میشود.</a:t>
            </a:r>
          </a:p>
          <a:p>
            <a:pPr algn="just" rtl="1">
              <a:buNone/>
            </a:pPr>
            <a:r>
              <a:rPr lang="fa-IR" sz="3000" dirty="0" smtClean="0">
                <a:cs typeface="B Nazanin" pitchFamily="2" charset="-78"/>
              </a:rPr>
              <a:t>    اما برای افرادی که فشار خون ، بیماریهای کلیوی و دیابت دارند و یا در سنین بالای 50 سال هستند نصف قاشق چایخوری نمک در روز توصیه میشود ( کمتر از 2/5 گرم ) .</a:t>
            </a:r>
            <a:endParaRPr lang="en-US" sz="30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29600" cy="4389120"/>
          </a:xfrm>
        </p:spPr>
        <p:txBody>
          <a:bodyPr/>
          <a:lstStyle/>
          <a:p>
            <a:pPr>
              <a:buNone/>
            </a:pPr>
            <a:r>
              <a:rPr lang="fa-IR" sz="2400" dirty="0" smtClean="0">
                <a:solidFill>
                  <a:schemeClr val="accent2"/>
                </a:solidFill>
                <a:cs typeface="B Nazanin" pitchFamily="2" charset="-78"/>
              </a:rPr>
              <a:t>   </a:t>
            </a:r>
          </a:p>
          <a:p>
            <a:endParaRPr lang="fa-IR" sz="2400" dirty="0" smtClean="0">
              <a:solidFill>
                <a:schemeClr val="accent2"/>
              </a:solidFill>
              <a:cs typeface="B Nazanin" pitchFamily="2" charset="-78"/>
            </a:endParaRPr>
          </a:p>
          <a:p>
            <a:pPr algn="just" rtl="1">
              <a:buNone/>
            </a:pPr>
            <a:r>
              <a:rPr lang="fa-IR" sz="2400" dirty="0" smtClean="0">
                <a:solidFill>
                  <a:schemeClr val="accent2"/>
                </a:solidFill>
                <a:cs typeface="B Nazanin" pitchFamily="2" charset="-78"/>
              </a:rPr>
              <a:t>   </a:t>
            </a:r>
            <a:r>
              <a:rPr lang="fa-IR" sz="3200" dirty="0" smtClean="0">
                <a:solidFill>
                  <a:srgbClr val="002060"/>
                </a:solidFill>
                <a:cs typeface="B Nazanin" pitchFamily="2" charset="-78"/>
              </a:rPr>
              <a:t>رسول اکرم ( صلی الله علیه و اله ) فرمودند :</a:t>
            </a:r>
          </a:p>
          <a:p>
            <a:pPr algn="just" rtl="1">
              <a:buNone/>
            </a:pPr>
            <a:endParaRPr lang="fa-IR" sz="2800" dirty="0" smtClean="0">
              <a:solidFill>
                <a:srgbClr val="002060"/>
              </a:solidFill>
              <a:cs typeface="B Nazanin" pitchFamily="2" charset="-78"/>
            </a:endParaRPr>
          </a:p>
          <a:p>
            <a:pPr algn="just" rtl="1">
              <a:buNone/>
            </a:pPr>
            <a:r>
              <a:rPr lang="fa-IR" sz="2800" dirty="0" smtClean="0">
                <a:solidFill>
                  <a:srgbClr val="002060"/>
                </a:solidFill>
                <a:cs typeface="B Nazanin" pitchFamily="2" charset="-78"/>
              </a:rPr>
              <a:t>   هرکس غذای خود را با نمک آغاز کند و با نمک به پایان ببرد از72 نوع بلا که جذام ، دیوانگی و پیسی از آن جمله است به دور باشد .</a:t>
            </a:r>
            <a:endParaRPr lang="en-US" sz="2800" dirty="0" smtClean="0">
              <a:solidFill>
                <a:srgbClr val="002060"/>
              </a:solidFill>
              <a:cs typeface="B Nazanin" pitchFamily="2" charset="-78"/>
            </a:endParaRPr>
          </a:p>
          <a:p>
            <a:pPr algn="just" rtl="1"/>
            <a:endParaRPr lang="fa-IR" sz="2800" dirty="0">
              <a:solidFill>
                <a:srgbClr val="002060"/>
              </a:solidFill>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pPr algn="just" rtl="1"/>
            <a:r>
              <a:rPr lang="fa-IR" b="1" dirty="0" smtClean="0">
                <a:solidFill>
                  <a:schemeClr val="tx1"/>
                </a:solidFill>
              </a:rPr>
              <a:t/>
            </a:r>
            <a:br>
              <a:rPr lang="fa-IR" b="1" dirty="0" smtClean="0">
                <a:solidFill>
                  <a:schemeClr val="tx1"/>
                </a:solidFill>
              </a:rPr>
            </a:br>
            <a:r>
              <a:rPr lang="fa-IR" dirty="0" smtClean="0">
                <a:solidFill>
                  <a:schemeClr val="tx1"/>
                </a:solidFill>
              </a:rPr>
              <a:t/>
            </a:r>
            <a:br>
              <a:rPr lang="fa-IR" dirty="0" smtClean="0">
                <a:solidFill>
                  <a:schemeClr val="tx1"/>
                </a:solidFill>
              </a:rPr>
            </a:br>
            <a:r>
              <a:rPr lang="fa-IR" dirty="0" smtClean="0">
                <a:solidFill>
                  <a:schemeClr val="tx1"/>
                </a:solidFill>
              </a:rPr>
              <a:t>  </a:t>
            </a:r>
            <a:r>
              <a:rPr lang="fa-IR" sz="4900" dirty="0" smtClean="0">
                <a:solidFill>
                  <a:schemeClr val="tx1"/>
                </a:solidFill>
                <a:cs typeface="B Nazanin" pitchFamily="2" charset="-78"/>
              </a:rPr>
              <a:t>ميزان توصيه شده نمک در کودکان</a:t>
            </a:r>
            <a:endParaRPr lang="fa-IR" sz="4900" dirty="0">
              <a:solidFill>
                <a:schemeClr val="tx1"/>
              </a:solidFill>
              <a:cs typeface="B Nazanin" pitchFamily="2" charset="-78"/>
            </a:endParaRPr>
          </a:p>
        </p:txBody>
      </p:sp>
      <p:sp>
        <p:nvSpPr>
          <p:cNvPr id="3" name="Content Placeholder 2"/>
          <p:cNvSpPr>
            <a:spLocks noGrp="1"/>
          </p:cNvSpPr>
          <p:nvPr>
            <p:ph idx="1"/>
          </p:nvPr>
        </p:nvSpPr>
        <p:spPr/>
        <p:txBody>
          <a:bodyPr>
            <a:normAutofit/>
          </a:bodyPr>
          <a:lstStyle/>
          <a:p>
            <a:pPr algn="just" rtl="1">
              <a:buNone/>
            </a:pPr>
            <a:endParaRPr lang="fa-IR" dirty="0" smtClean="0"/>
          </a:p>
          <a:p>
            <a:pPr algn="just" rtl="1">
              <a:buNone/>
            </a:pPr>
            <a:r>
              <a:rPr lang="fa-IR" sz="2800" dirty="0" smtClean="0">
                <a:cs typeface="B Nazanin" pitchFamily="2" charset="-78"/>
              </a:rPr>
              <a:t>   کودکان زیر ١١ سال باید کمتر از بزرگسالان نمک استفاده کنند ، بچه های زیر یکسال به کمتر از یک گرم نمک روزانه احتياج دارند چون در این دوره ي زمانی کليه های حساس بوده و تحمل نمک بيشتر را ندارند در کودکانی که با شيرمادر تغذیه می کنند نيازی به مصرف نمک وجود ندارد چون نمک مورد نياز خود را از طریق شير مادر کسب می کنند .</a:t>
            </a:r>
          </a:p>
          <a:p>
            <a:pPr algn="just" rtl="1">
              <a:buNone/>
            </a:pPr>
            <a:r>
              <a:rPr lang="fa-IR" sz="2800" dirty="0" smtClean="0">
                <a:cs typeface="B Nazanin" pitchFamily="2" charset="-78"/>
              </a:rPr>
              <a:t>   </a:t>
            </a:r>
            <a:endParaRPr lang="fa-IR"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8229600" cy="4389120"/>
          </a:xfrm>
        </p:spPr>
        <p:txBody>
          <a:bodyPr/>
          <a:lstStyle/>
          <a:p>
            <a:pPr algn="r" rtl="1">
              <a:buClr>
                <a:srgbClr val="002060"/>
              </a:buClr>
              <a:buFont typeface="Wingdings" pitchFamily="2" charset="2"/>
              <a:buChar char="v"/>
            </a:pPr>
            <a:endParaRPr lang="fa-IR" sz="2800" dirty="0" smtClean="0"/>
          </a:p>
          <a:p>
            <a:pPr algn="r" rtl="1">
              <a:buClr>
                <a:srgbClr val="002060"/>
              </a:buClr>
              <a:buFont typeface="Wingdings" pitchFamily="2" charset="2"/>
              <a:buChar char="v"/>
            </a:pPr>
            <a:endParaRPr lang="fa-IR" sz="2800" dirty="0" smtClean="0"/>
          </a:p>
          <a:p>
            <a:pPr algn="r" rtl="1">
              <a:buClr>
                <a:srgbClr val="002060"/>
              </a:buClr>
              <a:buFont typeface="Wingdings" pitchFamily="2" charset="2"/>
              <a:buChar char="v"/>
            </a:pPr>
            <a:r>
              <a:rPr lang="fa-IR" sz="2800" dirty="0" smtClean="0">
                <a:cs typeface="B Nazanin" pitchFamily="2" charset="-78"/>
              </a:rPr>
              <a:t>در کودکان 6-4 سال 3 گرم نمک در روز </a:t>
            </a:r>
          </a:p>
          <a:p>
            <a:pPr algn="r" rtl="1">
              <a:buClr>
                <a:srgbClr val="002060"/>
              </a:buClr>
              <a:buFont typeface="Wingdings" pitchFamily="2" charset="2"/>
              <a:buChar char="v"/>
            </a:pPr>
            <a:r>
              <a:rPr lang="fa-IR" sz="2800" dirty="0" smtClean="0">
                <a:cs typeface="B Nazanin" pitchFamily="2" charset="-78"/>
              </a:rPr>
              <a:t>در کودکان 3-1 سال 2 گرم نمک در روز </a:t>
            </a:r>
          </a:p>
          <a:p>
            <a:pPr algn="r" rtl="1">
              <a:buClr>
                <a:srgbClr val="002060"/>
              </a:buClr>
              <a:buFont typeface="Wingdings" pitchFamily="2" charset="2"/>
              <a:buChar char="v"/>
            </a:pPr>
            <a:r>
              <a:rPr lang="fa-IR" sz="2800" dirty="0" smtClean="0">
                <a:cs typeface="B Nazanin" pitchFamily="2" charset="-78"/>
              </a:rPr>
              <a:t>در کودکان 10-7 سال 4 گرم نمک در روز </a:t>
            </a:r>
          </a:p>
          <a:p>
            <a:pPr algn="r" rtl="1">
              <a:buClr>
                <a:srgbClr val="002060"/>
              </a:buClr>
              <a:buFont typeface="Wingdings" pitchFamily="2" charset="2"/>
              <a:buChar char="v"/>
            </a:pPr>
            <a:r>
              <a:rPr lang="fa-IR" sz="2800" dirty="0" smtClean="0">
                <a:cs typeface="B Nazanin" pitchFamily="2" charset="-78"/>
              </a:rPr>
              <a:t>11 ساله به بالا کمتراز 5 گرم نمک در روز </a:t>
            </a:r>
            <a:br>
              <a:rPr lang="fa-IR" sz="2800" dirty="0" smtClean="0">
                <a:cs typeface="B Nazanin" pitchFamily="2" charset="-78"/>
              </a:rPr>
            </a:br>
            <a:endParaRPr lang="fa-IR" dirty="0">
              <a:cs typeface="B Nazanin"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Low" rtl="1"/>
            <a:r>
              <a:rPr lang="fa-IR" sz="4800" dirty="0" smtClean="0">
                <a:solidFill>
                  <a:schemeClr val="tx1"/>
                </a:solidFill>
                <a:cs typeface="B Nazanin" pitchFamily="2" charset="-78"/>
              </a:rPr>
              <a:t> راهکارهایی برای مصرف کمتر نمک </a:t>
            </a:r>
            <a:endParaRPr lang="fa-IR" sz="4800" dirty="0">
              <a:solidFill>
                <a:schemeClr val="tx1"/>
              </a:solidFill>
              <a:cs typeface="B Nazanin" pitchFamily="2" charset="-78"/>
            </a:endParaRPr>
          </a:p>
        </p:txBody>
      </p:sp>
      <p:sp>
        <p:nvSpPr>
          <p:cNvPr id="3" name="Content Placeholder 2"/>
          <p:cNvSpPr>
            <a:spLocks noGrp="1"/>
          </p:cNvSpPr>
          <p:nvPr>
            <p:ph idx="1"/>
          </p:nvPr>
        </p:nvSpPr>
        <p:spPr>
          <a:xfrm>
            <a:off x="457200" y="1935480"/>
            <a:ext cx="8229600" cy="4617720"/>
          </a:xfrm>
        </p:spPr>
        <p:txBody>
          <a:bodyPr>
            <a:noAutofit/>
          </a:bodyPr>
          <a:lstStyle/>
          <a:p>
            <a:pPr algn="r" rtl="1">
              <a:buClr>
                <a:srgbClr val="002060"/>
              </a:buClr>
              <a:buFont typeface="Wingdings" pitchFamily="2" charset="2"/>
              <a:buChar char="v"/>
            </a:pPr>
            <a:endParaRPr lang="fa-IR" sz="2800" dirty="0" smtClean="0">
              <a:cs typeface="B Nazanin" pitchFamily="2" charset="-78"/>
            </a:endParaRPr>
          </a:p>
          <a:p>
            <a:pPr algn="r" rtl="1">
              <a:buClr>
                <a:srgbClr val="002060"/>
              </a:buClr>
              <a:buFont typeface="Wingdings" pitchFamily="2" charset="2"/>
              <a:buChar char="v"/>
            </a:pPr>
            <a:r>
              <a:rPr lang="fa-IR" sz="2800" dirty="0" smtClean="0">
                <a:cs typeface="B Nazanin" pitchFamily="2" charset="-78"/>
              </a:rPr>
              <a:t>هنگام طبخ غذا از نمک کمتری استفاده کنیم .</a:t>
            </a:r>
          </a:p>
          <a:p>
            <a:pPr algn="r" rtl="1">
              <a:buClr>
                <a:srgbClr val="002060"/>
              </a:buClr>
              <a:buFont typeface="Wingdings" pitchFamily="2" charset="2"/>
              <a:buChar char="v"/>
            </a:pPr>
            <a:r>
              <a:rPr lang="fa-IR" sz="2800" dirty="0" smtClean="0">
                <a:cs typeface="B Nazanin" pitchFamily="2" charset="-78"/>
              </a:rPr>
              <a:t>سر سفره از نمکدان استفاده نکنیم .</a:t>
            </a:r>
          </a:p>
          <a:p>
            <a:pPr algn="r" rtl="1">
              <a:buClr>
                <a:srgbClr val="002060"/>
              </a:buClr>
              <a:buFont typeface="Wingdings" pitchFamily="2" charset="2"/>
              <a:buChar char="v"/>
            </a:pPr>
            <a:r>
              <a:rPr lang="fa-IR" sz="2800" dirty="0" smtClean="0">
                <a:cs typeface="B Nazanin" pitchFamily="2" charset="-78"/>
              </a:rPr>
              <a:t>مصرف مواد غذايی شور مثل آجيل شور، چيپس، پفک، انواع شور، خيار شور وانواع چاشني هاي شور ديگر را کاهش دهيم.</a:t>
            </a:r>
          </a:p>
          <a:p>
            <a:pPr algn="r" rtl="1">
              <a:buClr>
                <a:srgbClr val="002060"/>
              </a:buClr>
              <a:buFont typeface="Wingdings" pitchFamily="2" charset="2"/>
              <a:buChar char="v"/>
            </a:pPr>
            <a:r>
              <a:rPr lang="fa-IR" sz="2800" dirty="0" smtClean="0">
                <a:cs typeface="B Nazanin" pitchFamily="2" charset="-78"/>
              </a:rPr>
              <a:t>مصرف میوه و سبزیجات تازه را بیشتر کنیم . </a:t>
            </a:r>
          </a:p>
          <a:p>
            <a:pPr algn="r" rtl="1">
              <a:buClr>
                <a:srgbClr val="002060"/>
              </a:buClr>
              <a:buFont typeface="Wingdings" pitchFamily="2" charset="2"/>
              <a:buChar char="v"/>
            </a:pPr>
            <a:endParaRPr lang="fa-IR" sz="2800" dirty="0" smtClean="0">
              <a:cs typeface="B Nazanin" pitchFamily="2" charset="-78"/>
            </a:endParaRPr>
          </a:p>
          <a:p>
            <a:pPr algn="r" rtl="1">
              <a:buClr>
                <a:srgbClr val="002060"/>
              </a:buClr>
              <a:buFont typeface="Wingdings" pitchFamily="2" charset="2"/>
              <a:buChar char="v"/>
            </a:pPr>
            <a:endParaRPr lang="fa-IR" sz="2800" dirty="0" smtClean="0">
              <a:cs typeface="B Nazanin" pitchFamily="2" charset="-78"/>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rtl="1">
              <a:buClr>
                <a:srgbClr val="002060"/>
              </a:buClr>
              <a:buFont typeface="Wingdings" pitchFamily="2" charset="2"/>
              <a:buChar char="v"/>
            </a:pPr>
            <a:r>
              <a:rPr lang="fa-IR" sz="2800" dirty="0" smtClean="0">
                <a:cs typeface="B Nazanin" pitchFamily="2" charset="-78"/>
              </a:rPr>
              <a:t>محصولات غذایی تازه و فرآوری نشده بخوریم. غذاهای فرآوری شده، آماده و نيمه آماده، غذاهای کنسرو شده وبسياری از مواد غذایی بسته بندی شده و آماده دارای مقادیر زیادی نمک هستند مثل انواع سوپهای حاضری،سس ها، سوسيس و کالباس، پيتزا و سيب زمينی سرخ کرده منجمد و حتی دوغ های آماده، سرشار از سدیم هستند و مصرف روزانه و طولانی مدت آنها باعث مي شود ميزان نمك مصرفي افزايش مي يابد و همچنين ذائقه ما نيز تغيير مي کند، به همين دليل بهتر است مصرف این گونه مواد غذایی را محدود کنيم.</a:t>
            </a:r>
            <a:endParaRPr lang="fa-IR"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229600" cy="4876800"/>
          </a:xfrm>
        </p:spPr>
        <p:txBody>
          <a:bodyPr>
            <a:normAutofit lnSpcReduction="10000"/>
          </a:bodyPr>
          <a:lstStyle/>
          <a:p>
            <a:pPr algn="r" rtl="1">
              <a:buClr>
                <a:srgbClr val="002060"/>
              </a:buClr>
              <a:buFont typeface="Wingdings" pitchFamily="2" charset="2"/>
              <a:buChar char="v"/>
            </a:pPr>
            <a:endParaRPr lang="fa-IR" sz="2800" dirty="0" smtClean="0">
              <a:cs typeface="B Nazanin" pitchFamily="2" charset="-78"/>
            </a:endParaRPr>
          </a:p>
          <a:p>
            <a:pPr algn="r" rtl="1">
              <a:buClr>
                <a:srgbClr val="002060"/>
              </a:buClr>
              <a:buFont typeface="Wingdings" pitchFamily="2" charset="2"/>
              <a:buChar char="v"/>
            </a:pPr>
            <a:r>
              <a:rPr lang="fa-IR" sz="2800" dirty="0" smtClean="0">
                <a:cs typeface="B Nazanin" pitchFamily="2" charset="-78"/>
              </a:rPr>
              <a:t>جوش شيرین که برای ورآمدن و پف کردن انواع نان و کيک به کار می رود، دارای مقدار زیادی سدیم است.بنابراین در افرادی که به علل مختلف، مصرف نمک را کاهش مي دهند، مصرف جوش شيرین هم باید بسيارمحدود ویا قطع شود .</a:t>
            </a:r>
          </a:p>
          <a:p>
            <a:pPr algn="r" rtl="1">
              <a:buClr>
                <a:srgbClr val="002060"/>
              </a:buClr>
              <a:buFont typeface="Wingdings" pitchFamily="2" charset="2"/>
              <a:buChar char="v"/>
            </a:pPr>
            <a:r>
              <a:rPr lang="fa-IR" sz="2800" dirty="0" smtClean="0">
                <a:cs typeface="B Nazanin" pitchFamily="2" charset="-78"/>
              </a:rPr>
              <a:t>برای بهبود طعم غذا و کاهش مصرف نمک در تهيه غذاها، به جای نمک از سبزی های تازه، سير، ليمو ترش،آب نارنج،آویشن،شوید و ... استفاده کنيم.</a:t>
            </a:r>
          </a:p>
          <a:p>
            <a:pPr algn="r" rtl="1">
              <a:buClr>
                <a:srgbClr val="002060"/>
              </a:buClr>
              <a:buFont typeface="Wingdings" pitchFamily="2" charset="2"/>
              <a:buChar char="v"/>
            </a:pPr>
            <a:r>
              <a:rPr lang="fa-IR" sz="2800" dirty="0" smtClean="0">
                <a:cs typeface="B Nazanin" pitchFamily="2" charset="-78"/>
              </a:rPr>
              <a:t>غذاها و سالادهای خودمان را هم با آب ميوه هایی چون ليموترش یا نارنج مز ه دار و از مصرف بيش از حد نمک به عنوان چاشنی یا سسهای شور، پرهيز کنيم.</a:t>
            </a:r>
          </a:p>
          <a:p>
            <a:pPr algn="r" rtl="1">
              <a:buClr>
                <a:srgbClr val="002060"/>
              </a:buClr>
              <a:buFont typeface="Wingdings" pitchFamily="2" charset="2"/>
              <a:buChar char="v"/>
            </a:pPr>
            <a:endParaRPr lang="fa-IR" sz="2800" dirty="0" smtClean="0">
              <a:cs typeface="B Nazanin" pitchFamily="2" charset="-78"/>
            </a:endParaRPr>
          </a:p>
          <a:p>
            <a:pPr algn="r" rtl="1">
              <a:buClr>
                <a:srgbClr val="002060"/>
              </a:buClr>
              <a:buFont typeface="Wingdings" pitchFamily="2" charset="2"/>
              <a:buChar char="v"/>
            </a:pPr>
            <a:endParaRPr lang="fa-IR"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229600" cy="4693920"/>
          </a:xfrm>
        </p:spPr>
        <p:txBody>
          <a:bodyPr>
            <a:normAutofit/>
          </a:bodyPr>
          <a:lstStyle/>
          <a:p>
            <a:pPr algn="just" rtl="1">
              <a:buClr>
                <a:srgbClr val="002060"/>
              </a:buClr>
              <a:buFont typeface="Wingdings" pitchFamily="2" charset="2"/>
              <a:buChar char="v"/>
            </a:pPr>
            <a:endParaRPr lang="fa-IR" sz="2800" dirty="0" smtClean="0">
              <a:cs typeface="B Nazanin" pitchFamily="2" charset="-78"/>
            </a:endParaRPr>
          </a:p>
          <a:p>
            <a:pPr algn="just" rtl="1">
              <a:buClr>
                <a:srgbClr val="002060"/>
              </a:buClr>
              <a:buFont typeface="Wingdings" pitchFamily="2" charset="2"/>
              <a:buChar char="v"/>
            </a:pPr>
            <a:r>
              <a:rPr lang="fa-IR" sz="2800" dirty="0" smtClean="0">
                <a:cs typeface="B Nazanin" pitchFamily="2" charset="-78"/>
              </a:rPr>
              <a:t>محصولات غذایی تازه را جایگزین انواع غذاهاي آماده و فست فود کنیم با اينكارهنگام طبخ غذا مي توانيم مقدار کمتری نمک مصرف کنیم .</a:t>
            </a:r>
          </a:p>
          <a:p>
            <a:pPr algn="just" rtl="1">
              <a:buClr>
                <a:srgbClr val="002060"/>
              </a:buClr>
              <a:buFont typeface="Wingdings" pitchFamily="2" charset="2"/>
              <a:buChar char="v"/>
            </a:pPr>
            <a:r>
              <a:rPr lang="fa-IR" sz="2800" dirty="0" smtClean="0">
                <a:cs typeface="B Nazanin" pitchFamily="2" charset="-78"/>
              </a:rPr>
              <a:t>هنگام خرید به ميزان نمك (سديم) که بر روي برچسب مواد غذايي درج شده است دقت کنیم  . کم نمک ترین یامحصولات بدون نمک را انتخاب نمایيم.</a:t>
            </a:r>
          </a:p>
          <a:p>
            <a:pPr algn="just" rtl="1">
              <a:buClr>
                <a:srgbClr val="002060"/>
              </a:buClr>
              <a:buFont typeface="Wingdings" pitchFamily="2" charset="2"/>
              <a:buChar char="v"/>
            </a:pPr>
            <a:r>
              <a:rPr lang="fa-IR" sz="2800" dirty="0" smtClean="0">
                <a:cs typeface="B Nazanin" pitchFamily="2" charset="-78"/>
              </a:rPr>
              <a:t>کاهش درصد نمک در فرمولاسیون مواد غذایی در صنعت غذا .</a:t>
            </a:r>
          </a:p>
          <a:p>
            <a:pPr algn="just" rtl="1">
              <a:buClr>
                <a:srgbClr val="002060"/>
              </a:buClr>
              <a:buFont typeface="Wingdings" pitchFamily="2" charset="2"/>
              <a:buChar char="v"/>
            </a:pPr>
            <a:endParaRPr lang="fa-IR" sz="2800" dirty="0" smtClean="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867400"/>
            <a:ext cx="8229600" cy="990600"/>
          </a:xfrm>
        </p:spPr>
        <p:txBody>
          <a:bodyPr>
            <a:normAutofit/>
          </a:bodyPr>
          <a:lstStyle/>
          <a:p>
            <a:pPr algn="ctr"/>
            <a:r>
              <a:rPr lang="fa-IR" sz="4000" dirty="0" smtClean="0">
                <a:solidFill>
                  <a:schemeClr val="tx1"/>
                </a:solidFill>
                <a:cs typeface="B Nazanin" pitchFamily="2" charset="-78"/>
              </a:rPr>
              <a:t>با تشکر از دقت نظر شما   </a:t>
            </a:r>
            <a:endParaRPr lang="fa-IR" sz="4000" dirty="0">
              <a:solidFill>
                <a:schemeClr val="tx1"/>
              </a:solidFill>
              <a:cs typeface="B Nazanin" pitchFamily="2" charset="-78"/>
            </a:endParaRPr>
          </a:p>
        </p:txBody>
      </p:sp>
      <p:pic>
        <p:nvPicPr>
          <p:cNvPr id="1026" name="Picture 2" descr="C:\Documents and Settings\ebrahimzadeh\My Documents\My Pictures\c775c479e732ea360d979dc1b214f6e8.jpg"/>
          <p:cNvPicPr>
            <a:picLocks noGrp="1" noChangeAspect="1" noChangeArrowheads="1"/>
          </p:cNvPicPr>
          <p:nvPr>
            <p:ph idx="1"/>
          </p:nvPr>
        </p:nvPicPr>
        <p:blipFill>
          <a:blip r:embed="rId2" cstate="print"/>
          <a:srcRect/>
          <a:stretch>
            <a:fillRect/>
          </a:stretch>
        </p:blipFill>
        <p:spPr bwMode="auto">
          <a:xfrm>
            <a:off x="1676400" y="914400"/>
            <a:ext cx="6172200" cy="4876800"/>
          </a:xfrm>
          <a:prstGeom prst="rect">
            <a:avLst/>
          </a:prstGeom>
          <a:noFill/>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914400" y="533400"/>
            <a:ext cx="7239000" cy="1143000"/>
          </a:xfrm>
        </p:spPr>
        <p:txBody>
          <a:bodyPr/>
          <a:lstStyle/>
          <a:p>
            <a:pPr algn="r"/>
            <a:r>
              <a:rPr lang="en-US" sz="6600" dirty="0" smtClean="0">
                <a:solidFill>
                  <a:srgbClr val="7030A0"/>
                </a:solidFill>
              </a:rPr>
              <a:t>   </a:t>
            </a:r>
            <a:r>
              <a:rPr lang="fa-IR" sz="6600" dirty="0" smtClean="0">
                <a:solidFill>
                  <a:srgbClr val="7030A0"/>
                </a:solidFill>
              </a:rPr>
              <a:t>  </a:t>
            </a:r>
            <a:r>
              <a:rPr lang="fa-IR" dirty="0" smtClean="0"/>
              <a:t>      </a:t>
            </a:r>
            <a:r>
              <a:rPr lang="fa-IR" b="1" dirty="0" smtClean="0">
                <a:solidFill>
                  <a:schemeClr val="tx1"/>
                </a:solidFill>
                <a:cs typeface="B Nazanin" pitchFamily="2" charset="-78"/>
              </a:rPr>
              <a:t>مقدمه  </a:t>
            </a:r>
            <a:r>
              <a:rPr lang="fa-IR" dirty="0" smtClean="0"/>
              <a:t>        </a:t>
            </a:r>
            <a:endParaRPr lang="en-US" dirty="0"/>
          </a:p>
        </p:txBody>
      </p:sp>
      <p:sp>
        <p:nvSpPr>
          <p:cNvPr id="5" name="Content Placeholder 4"/>
          <p:cNvSpPr>
            <a:spLocks noGrp="1"/>
          </p:cNvSpPr>
          <p:nvPr>
            <p:ph idx="4294967295"/>
          </p:nvPr>
        </p:nvSpPr>
        <p:spPr>
          <a:xfrm>
            <a:off x="914400" y="1447800"/>
            <a:ext cx="7239000" cy="4846638"/>
          </a:xfrm>
        </p:spPr>
        <p:txBody>
          <a:bodyPr>
            <a:noAutofit/>
          </a:bodyPr>
          <a:lstStyle/>
          <a:p>
            <a:pPr algn="just" rtl="1">
              <a:buNone/>
            </a:pPr>
            <a:r>
              <a:rPr lang="fa-IR" sz="2800" dirty="0" smtClean="0">
                <a:cs typeface="B Nazanin" pitchFamily="2" charset="-78"/>
              </a:rPr>
              <a:t> </a:t>
            </a:r>
          </a:p>
          <a:p>
            <a:pPr algn="just" rtl="1">
              <a:buNone/>
            </a:pPr>
            <a:r>
              <a:rPr lang="fa-IR" sz="2800" dirty="0" smtClean="0">
                <a:cs typeface="B Nazanin" pitchFamily="2" charset="-78"/>
              </a:rPr>
              <a:t>    نمک از زمانهای خیلی دور مورد استفاده انسان بوده چنانکه از حدود 3000 سال پیش از میلاد چینیها نمک را مورد شناسایی قرار داده بودند و در عصر حجر به عنوان شیئی جهت مبادله کالا مورد استفاده قرار گرفته است . </a:t>
            </a:r>
          </a:p>
          <a:p>
            <a:pPr algn="just" rtl="1">
              <a:buNone/>
            </a:pPr>
            <a:r>
              <a:rPr lang="fa-IR" sz="2800" dirty="0" smtClean="0">
                <a:cs typeface="B Nazanin" pitchFamily="2" charset="-78"/>
              </a:rPr>
              <a:t>   در ایران نیز شاید از   </a:t>
            </a:r>
            <a:r>
              <a:rPr lang="fa-IR" sz="2800" dirty="0" smtClean="0">
                <a:cs typeface="B Nazanin" pitchFamily="2" charset="-78"/>
              </a:rPr>
              <a:t>6000</a:t>
            </a:r>
            <a:r>
              <a:rPr lang="en-US" sz="2800" dirty="0" smtClean="0">
                <a:cs typeface="B Nazanin" pitchFamily="2" charset="-78"/>
              </a:rPr>
              <a:t> </a:t>
            </a:r>
            <a:r>
              <a:rPr lang="fa-IR" sz="2800" dirty="0" smtClean="0">
                <a:cs typeface="B Nazanin" pitchFamily="2" charset="-78"/>
              </a:rPr>
              <a:t>سال </a:t>
            </a:r>
            <a:r>
              <a:rPr lang="fa-IR" sz="2800" dirty="0" smtClean="0">
                <a:cs typeface="B Nazanin" pitchFamily="2" charset="-78"/>
              </a:rPr>
              <a:t>قبل از میلاد مورد استفاده قرار گرفته باشد ، از زمان استقرار آریایی ها نمک در ایران مصرف میشده است .  </a:t>
            </a:r>
          </a:p>
          <a:p>
            <a:pPr algn="just"/>
            <a:endParaRPr lang="fa-IR" sz="2800"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endParaRPr lang="fa-IR" sz="2800" b="1" dirty="0" smtClean="0">
              <a:cs typeface="B Nazanin" pitchFamily="2" charset="-78"/>
            </a:endParaRPr>
          </a:p>
          <a:p>
            <a:pPr algn="just"/>
            <a:r>
              <a:rPr lang="fa-IR" sz="2800" b="1" dirty="0" smtClean="0">
                <a:cs typeface="B Nazanin" pitchFamily="2" charset="-78"/>
              </a:rPr>
              <a:t>                                                </a:t>
            </a:r>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62600"/>
          </a:xfrm>
        </p:spPr>
        <p:txBody>
          <a:bodyPr>
            <a:normAutofit/>
          </a:bodyPr>
          <a:lstStyle/>
          <a:p>
            <a:pPr algn="just" rtl="1">
              <a:buNone/>
            </a:pPr>
            <a:endParaRPr lang="fa-IR" sz="2400" dirty="0" smtClean="0">
              <a:cs typeface="B Nazanin" pitchFamily="2" charset="-78"/>
            </a:endParaRPr>
          </a:p>
          <a:p>
            <a:pPr algn="just" rtl="1">
              <a:buNone/>
            </a:pPr>
            <a:endParaRPr lang="fa-IR" sz="2400" dirty="0" smtClean="0">
              <a:cs typeface="B Nazanin" pitchFamily="2" charset="-78"/>
            </a:endParaRPr>
          </a:p>
          <a:p>
            <a:pPr algn="just" rtl="1">
              <a:buNone/>
            </a:pPr>
            <a:r>
              <a:rPr lang="fa-IR" sz="2800" dirty="0" smtClean="0">
                <a:cs typeface="B Nazanin" pitchFamily="2" charset="-78"/>
              </a:rPr>
              <a:t>   نمک خوراکی که عمدتا“ کلرور سدیم میباشد محصولی است متبلور ، شور مزه و بدون بو که از آغاز زندگی بشر به عنوان یک چاشنی غذایی کاربرد داشته است.خواص ضد میکروبی آن باعث شده در نگهداری و جلوگیری از فساد مواد غذایی از دیرباز به عنوان روش متداولی مورد توجه باشد</a:t>
            </a:r>
            <a:r>
              <a:rPr lang="en-US" sz="2800" dirty="0" smtClean="0">
                <a:cs typeface="B Nazanin" pitchFamily="2" charset="-78"/>
              </a:rPr>
              <a:t> </a:t>
            </a:r>
            <a:r>
              <a:rPr lang="fa-IR" sz="2800" dirty="0" smtClean="0">
                <a:cs typeface="B Nazanin" pitchFamily="2" charset="-78"/>
              </a:rPr>
              <a:t>.همچنین بزرگان دین اسلام درراستای سفارشات خود برای تامین سلامت جسمانی انسان ها به مصرف نمک توصیه کرده اند که مصرف درست و به دور از افراط و تفریط آن می تواند سلامت ما را تضمین کند .</a:t>
            </a:r>
          </a:p>
          <a:p>
            <a:pPr algn="just" rtl="1">
              <a:buNone/>
            </a:pPr>
            <a:r>
              <a:rPr lang="fa-IR" sz="2800" dirty="0" smtClean="0">
                <a:solidFill>
                  <a:schemeClr val="accent2"/>
                </a:solidFill>
                <a:cs typeface="B Nazanin" pitchFamily="2" charset="-78"/>
              </a:rPr>
              <a:t>    </a:t>
            </a:r>
            <a:endParaRPr lang="en-US" sz="2800" dirty="0">
              <a:solidFill>
                <a:schemeClr val="accent2"/>
              </a:solidFill>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chemeClr val="tx1"/>
                </a:solidFill>
                <a:cs typeface="B Nazanin" pitchFamily="2" charset="-78"/>
              </a:rPr>
              <a:t>انواع نمک                                    </a:t>
            </a:r>
            <a:endParaRPr lang="en-US" b="1" dirty="0">
              <a:solidFill>
                <a:schemeClr val="tx1"/>
              </a:solidFill>
              <a:cs typeface="B Nazanin" pitchFamily="2" charset="-78"/>
            </a:endParaRPr>
          </a:p>
        </p:txBody>
      </p:sp>
      <p:sp>
        <p:nvSpPr>
          <p:cNvPr id="3" name="Content Placeholder 2"/>
          <p:cNvSpPr>
            <a:spLocks noGrp="1"/>
          </p:cNvSpPr>
          <p:nvPr>
            <p:ph idx="1"/>
          </p:nvPr>
        </p:nvSpPr>
        <p:spPr/>
        <p:txBody>
          <a:bodyPr>
            <a:normAutofit/>
          </a:bodyPr>
          <a:lstStyle/>
          <a:p>
            <a:endParaRPr lang="fa-IR" sz="2400" dirty="0" smtClean="0">
              <a:cs typeface="B Nazanin" pitchFamily="2" charset="-78"/>
            </a:endParaRPr>
          </a:p>
          <a:p>
            <a:pPr algn="just" rtl="1">
              <a:buNone/>
            </a:pPr>
            <a:r>
              <a:rPr lang="fa-IR" sz="2800" dirty="0" smtClean="0">
                <a:cs typeface="B Nazanin" pitchFamily="2" charset="-78"/>
              </a:rPr>
              <a:t>   نمک در طبیعت به 2 صورت </a:t>
            </a:r>
            <a:r>
              <a:rPr lang="fa-IR" sz="2800" dirty="0" smtClean="0">
                <a:solidFill>
                  <a:srgbClr val="C00000"/>
                </a:solidFill>
                <a:cs typeface="B Nazanin" pitchFamily="2" charset="-78"/>
              </a:rPr>
              <a:t>سنگ نمک در معادن </a:t>
            </a:r>
            <a:r>
              <a:rPr lang="fa-IR" sz="2800" dirty="0" smtClean="0">
                <a:cs typeface="B Nazanin" pitchFamily="2" charset="-78"/>
              </a:rPr>
              <a:t>و </a:t>
            </a:r>
            <a:r>
              <a:rPr lang="fa-IR" sz="2800" dirty="0" smtClean="0">
                <a:solidFill>
                  <a:srgbClr val="C00000"/>
                </a:solidFill>
                <a:cs typeface="B Nazanin" pitchFamily="2" charset="-78"/>
              </a:rPr>
              <a:t>نمک محلول در دریا</a:t>
            </a:r>
            <a:r>
              <a:rPr lang="fa-IR" sz="2800" dirty="0" smtClean="0">
                <a:cs typeface="B Nazanin" pitchFamily="2" charset="-78"/>
              </a:rPr>
              <a:t> وجود دارد  . </a:t>
            </a:r>
          </a:p>
          <a:p>
            <a:pPr algn="just" rtl="1">
              <a:buNone/>
            </a:pPr>
            <a:r>
              <a:rPr lang="fa-IR" sz="2800" dirty="0" smtClean="0">
                <a:cs typeface="B Nazanin" pitchFamily="2" charset="-78"/>
              </a:rPr>
              <a:t>   سنگ نمک معمولا“از استخراج نمک های معدنی زیرزمینی به دست می آید که بدون رنگ و شفاف است ولی گاهی به رنگ هایی مانند آبی روشن نیز می باشد . </a:t>
            </a:r>
          </a:p>
          <a:p>
            <a:pPr algn="just" rtl="1">
              <a:buNone/>
            </a:pPr>
            <a:r>
              <a:rPr lang="fa-IR" sz="2800" dirty="0" smtClean="0">
                <a:cs typeface="B Nazanin" pitchFamily="2" charset="-78"/>
              </a:rPr>
              <a:t>   نمک دریا  از تبخیر آب دریا به دست می آید .</a:t>
            </a:r>
            <a:endParaRPr lang="fa-IR" sz="2400" dirty="0" smtClean="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229600" cy="1143000"/>
          </a:xfrm>
        </p:spPr>
        <p:txBody>
          <a:bodyPr/>
          <a:lstStyle/>
          <a:p>
            <a:pPr algn="ctr"/>
            <a:r>
              <a:rPr lang="en-US" b="1" dirty="0" smtClean="0">
                <a:solidFill>
                  <a:schemeClr val="tx1"/>
                </a:solidFill>
                <a:cs typeface="B Nazanin" pitchFamily="2" charset="-78"/>
              </a:rPr>
              <a:t>                             </a:t>
            </a:r>
            <a:r>
              <a:rPr lang="fa-IR" b="1" dirty="0" smtClean="0">
                <a:solidFill>
                  <a:schemeClr val="tx1"/>
                </a:solidFill>
                <a:cs typeface="B Nazanin" pitchFamily="2" charset="-78"/>
              </a:rPr>
              <a:t>تصفیه نمک </a:t>
            </a:r>
            <a:endParaRPr lang="en-US" b="1" dirty="0">
              <a:solidFill>
                <a:schemeClr val="tx1"/>
              </a:solidFill>
              <a:cs typeface="B Nazanin" pitchFamily="2" charset="-78"/>
            </a:endParaRPr>
          </a:p>
        </p:txBody>
      </p:sp>
      <p:sp>
        <p:nvSpPr>
          <p:cNvPr id="3" name="Content Placeholder 2"/>
          <p:cNvSpPr>
            <a:spLocks noGrp="1"/>
          </p:cNvSpPr>
          <p:nvPr>
            <p:ph idx="1"/>
          </p:nvPr>
        </p:nvSpPr>
        <p:spPr>
          <a:xfrm>
            <a:off x="381000" y="1524000"/>
            <a:ext cx="8229600" cy="5029200"/>
          </a:xfrm>
        </p:spPr>
        <p:txBody>
          <a:bodyPr>
            <a:normAutofit/>
          </a:bodyPr>
          <a:lstStyle/>
          <a:p>
            <a:pPr algn="just" rtl="1">
              <a:buNone/>
            </a:pPr>
            <a:r>
              <a:rPr lang="fa-IR" sz="2800" dirty="0" smtClean="0">
                <a:cs typeface="B Nazanin" pitchFamily="2" charset="-78"/>
              </a:rPr>
              <a:t>  </a:t>
            </a:r>
          </a:p>
          <a:p>
            <a:pPr algn="just" rtl="1">
              <a:buNone/>
            </a:pPr>
            <a:r>
              <a:rPr lang="fa-IR" sz="2800" dirty="0" smtClean="0">
                <a:cs typeface="B Nazanin" pitchFamily="2" charset="-78"/>
              </a:rPr>
              <a:t>   با توجه به اینکه نمک دریا و سنگ نمک دارای ناخالصی زیاد می باشند و مصرف آن سلامت انسان را به خطر میندازد نمک تهیه شده از این منابع را باید تصفیه کرد .</a:t>
            </a:r>
          </a:p>
          <a:p>
            <a:pPr algn="just" rtl="1">
              <a:buNone/>
            </a:pPr>
            <a:r>
              <a:rPr lang="fa-IR" sz="2800" dirty="0" smtClean="0">
                <a:cs typeface="B Nazanin" pitchFamily="2" charset="-78"/>
              </a:rPr>
              <a:t>    قبل از احداث کارخانه های تصفیه نمک ، نمک خوراکی در کارگاههای سنتی به این شکل تولید می شدکه به سنگ نمک استخراج شده از معدن ، پس از آسیاب شدن و سرند کردن ید اضافه شده و در کیسه های </a:t>
            </a:r>
            <a:endParaRPr lang="en-US" sz="2800" dirty="0" smtClean="0">
              <a:cs typeface="B Nazanin" pitchFamily="2" charset="-78"/>
            </a:endParaRPr>
          </a:p>
          <a:p>
            <a:pPr algn="just" rtl="1">
              <a:buNone/>
            </a:pPr>
            <a:endParaRPr lang="fa-IR" sz="2800" dirty="0" smtClean="0">
              <a:cs typeface="B Nazanin" pitchFamily="2" charset="-78"/>
            </a:endParaRPr>
          </a:p>
          <a:p>
            <a:pPr algn="just" rtl="1">
              <a:buNone/>
            </a:pPr>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1">
              <a:buNone/>
            </a:pPr>
            <a:r>
              <a:rPr lang="fa-IR" sz="2800" dirty="0" smtClean="0">
                <a:cs typeface="B Nazanin" pitchFamily="2" charset="-78"/>
              </a:rPr>
              <a:t>  </a:t>
            </a:r>
          </a:p>
          <a:p>
            <a:pPr algn="just" rtl="1">
              <a:buNone/>
            </a:pPr>
            <a:r>
              <a:rPr lang="fa-IR" sz="2800" dirty="0" smtClean="0">
                <a:cs typeface="B Nazanin" pitchFamily="2" charset="-78"/>
              </a:rPr>
              <a:t> نایلونی زرد رنگ روانه بازار مصرف می شد . این نوع نمک به علت آنکه هیچ گونه عمل تصفیه ای روی آن انجام نمی </a:t>
            </a:r>
            <a:r>
              <a:rPr lang="fa-IR" sz="2800" dirty="0" smtClean="0">
                <a:cs typeface="B Nazanin" pitchFamily="2" charset="-78"/>
              </a:rPr>
              <a:t>گ</a:t>
            </a:r>
            <a:r>
              <a:rPr lang="fa-IR" sz="2800" dirty="0" smtClean="0">
                <a:cs typeface="B Nazanin" pitchFamily="2" charset="-78"/>
              </a:rPr>
              <a:t>رفت</a:t>
            </a:r>
            <a:r>
              <a:rPr lang="fa-IR" sz="2800" dirty="0" smtClean="0">
                <a:cs typeface="B Nazanin" pitchFamily="2" charset="-78"/>
              </a:rPr>
              <a:t> </a:t>
            </a:r>
            <a:r>
              <a:rPr lang="fa-IR" sz="2800" dirty="0" smtClean="0">
                <a:cs typeface="B Nazanin" pitchFamily="2" charset="-78"/>
              </a:rPr>
              <a:t>غیر استاندارد بوده و مصرف آن در دراز مدت عوارض نامطلوبی ایجاد میکند وبایستی از مصرف آن خودداری کرد .</a:t>
            </a:r>
          </a:p>
          <a:p>
            <a:pPr algn="just" rtl="1">
              <a:buNone/>
            </a:pPr>
            <a:r>
              <a:rPr lang="fa-IR" sz="2800" dirty="0" smtClean="0">
                <a:cs typeface="B Nazanin" pitchFamily="2" charset="-78"/>
              </a:rPr>
              <a:t>   امروزه کارخانه های تولید نمک از روش </a:t>
            </a:r>
            <a:r>
              <a:rPr lang="fa-IR" sz="2800" dirty="0" smtClean="0">
                <a:solidFill>
                  <a:srgbClr val="FF0000"/>
                </a:solidFill>
                <a:cs typeface="B Nazanin" pitchFamily="2" charset="-78"/>
              </a:rPr>
              <a:t>تصفیه به روش تبلور مجدد </a:t>
            </a:r>
            <a:r>
              <a:rPr lang="fa-IR" sz="2800" dirty="0" smtClean="0">
                <a:cs typeface="B Nazanin" pitchFamily="2" charset="-78"/>
              </a:rPr>
              <a:t>استفاده میکنند که شامل مراحل زیر است .                                </a:t>
            </a:r>
          </a:p>
          <a:p>
            <a:pPr algn="just" rtl="1">
              <a:buNone/>
            </a:pPr>
            <a:r>
              <a:rPr lang="fa-IR" sz="2800" dirty="0" smtClean="0">
                <a:cs typeface="B Nazanin" pitchFamily="2" charset="-78"/>
              </a:rPr>
              <a:t>                                              </a:t>
            </a:r>
          </a:p>
          <a:p>
            <a:endParaRPr lang="fa-IR"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638800"/>
          </a:xfrm>
        </p:spPr>
        <p:txBody>
          <a:bodyPr>
            <a:normAutofit lnSpcReduction="10000"/>
          </a:bodyPr>
          <a:lstStyle/>
          <a:p>
            <a:pPr algn="r" rtl="1"/>
            <a:endParaRPr lang="fa-IR" dirty="0" smtClean="0"/>
          </a:p>
          <a:p>
            <a:pPr algn="r" rtl="1">
              <a:buNone/>
            </a:pPr>
            <a:r>
              <a:rPr lang="fa-IR" dirty="0" smtClean="0"/>
              <a:t> </a:t>
            </a:r>
            <a:r>
              <a:rPr lang="fa-IR" sz="2800" dirty="0" smtClean="0">
                <a:cs typeface="B Nazanin" pitchFamily="2" charset="-78"/>
              </a:rPr>
              <a:t>1-آسیاب کردن سنگ نمک و انحلال آن در آب خالص و تهیهء محلول اشباع آب نمک </a:t>
            </a:r>
          </a:p>
          <a:p>
            <a:pPr algn="r" rtl="1">
              <a:buNone/>
            </a:pPr>
            <a:r>
              <a:rPr lang="fa-IR" sz="2800" dirty="0" smtClean="0">
                <a:cs typeface="B Nazanin" pitchFamily="2" charset="-78"/>
              </a:rPr>
              <a:t>2- اضافه کردن مواد شیمیایی برای رسوب کامل کلسیم و منیزیم وخارج نمودن مواد نامحلول                                                            </a:t>
            </a:r>
          </a:p>
          <a:p>
            <a:pPr algn="r" rtl="1">
              <a:buNone/>
            </a:pPr>
            <a:r>
              <a:rPr lang="fa-IR" sz="2800" dirty="0" smtClean="0">
                <a:cs typeface="B Nazanin" pitchFamily="2" charset="-78"/>
              </a:rPr>
              <a:t>3- عبور محلول آب نمک از فیلترهای شنی</a:t>
            </a:r>
          </a:p>
          <a:p>
            <a:pPr algn="r" rtl="1">
              <a:buNone/>
            </a:pPr>
            <a:r>
              <a:rPr lang="fa-IR" sz="2800" dirty="0" smtClean="0">
                <a:cs typeface="B Nazanin" pitchFamily="2" charset="-78"/>
              </a:rPr>
              <a:t>4- تبخیر محلول اشباع نمکی و تولید بلورهای خالص نمک و جداسازی آنها توسط سانترفیوژ                                                         </a:t>
            </a:r>
          </a:p>
          <a:p>
            <a:pPr algn="r" rtl="1">
              <a:buNone/>
            </a:pPr>
            <a:r>
              <a:rPr lang="fa-IR" sz="2800" dirty="0" smtClean="0">
                <a:cs typeface="B Nazanin" pitchFamily="2" charset="-78"/>
              </a:rPr>
              <a:t>5- شست وشوی نهایی بلورهای نمک در سانترفیوژو اضافه کردن ید به آن                                                                                </a:t>
            </a:r>
          </a:p>
          <a:p>
            <a:pPr algn="r" rtl="1">
              <a:buNone/>
            </a:pPr>
            <a:r>
              <a:rPr lang="fa-IR" sz="2800" dirty="0" smtClean="0">
                <a:cs typeface="B Nazanin" pitchFamily="2" charset="-78"/>
              </a:rPr>
              <a:t>6-خشک کردن کریستال های نمک در خشک کن با استفاده از هوای گرم و انتقال نمک به سیلوهای ذخیره و بسته بندی نمک با دستگاههای تمام اتوماتیک                                                                       </a:t>
            </a:r>
            <a:endParaRPr lang="en-US" sz="2800" dirty="0">
              <a:cs typeface="B Nazanin" pitchFamily="2" charset="-78"/>
            </a:endParaRPr>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1048</TotalTime>
  <Words>2577</Words>
  <Application>Microsoft Office PowerPoint</Application>
  <PresentationFormat>On-screen Show (4:3)</PresentationFormat>
  <Paragraphs>224</Paragraphs>
  <Slides>36</Slides>
  <Notes>0</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Flow</vt:lpstr>
      <vt:lpstr>Slide 1</vt:lpstr>
      <vt:lpstr>نمک                      </vt:lpstr>
      <vt:lpstr>Slide 3</vt:lpstr>
      <vt:lpstr>           مقدمه          </vt:lpstr>
      <vt:lpstr>Slide 5</vt:lpstr>
      <vt:lpstr>انواع نمک                                    </vt:lpstr>
      <vt:lpstr>                             تصفیه نمک </vt:lpstr>
      <vt:lpstr>Slide 8</vt:lpstr>
      <vt:lpstr>Slide 9</vt:lpstr>
      <vt:lpstr> نقش نمک در بدن</vt:lpstr>
      <vt:lpstr>Slide 11</vt:lpstr>
      <vt:lpstr>مضرات مصرف زیاد نمک                           </vt:lpstr>
      <vt:lpstr>Slide 13</vt:lpstr>
      <vt:lpstr>Slide 14</vt:lpstr>
      <vt:lpstr>Slide 15</vt:lpstr>
      <vt:lpstr>   دسته بندی نمک ها                           </vt:lpstr>
      <vt:lpstr>مضرات نمک غیر تصفیه (نمک دریا)   </vt:lpstr>
      <vt:lpstr>  -             </vt:lpstr>
      <vt:lpstr>Slide 19</vt:lpstr>
      <vt:lpstr>نمک تصفیه شده یددار                        </vt:lpstr>
      <vt:lpstr>اجرای برنامه های غنی سازی مواد غذایی               </vt:lpstr>
      <vt:lpstr>اختلالات ناشی از کمبود ید </vt:lpstr>
      <vt:lpstr>Slide 23</vt:lpstr>
      <vt:lpstr>استاندارد ملی نمک خوراکی           </vt:lpstr>
      <vt:lpstr>Slide 25</vt:lpstr>
      <vt:lpstr>توصیه هایی درخرید نمک های یددار                </vt:lpstr>
      <vt:lpstr>Slide 27</vt:lpstr>
      <vt:lpstr>Slide 28</vt:lpstr>
      <vt:lpstr> میزان مصرف نمک </vt:lpstr>
      <vt:lpstr>    ميزان توصيه شده نمک در کودکان</vt:lpstr>
      <vt:lpstr>Slide 31</vt:lpstr>
      <vt:lpstr> راهکارهایی برای مصرف کمتر نمک </vt:lpstr>
      <vt:lpstr>Slide 33</vt:lpstr>
      <vt:lpstr>Slide 34</vt:lpstr>
      <vt:lpstr>Slide 35</vt:lpstr>
      <vt:lpstr>با تشکر از دقت نظر شما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نمک</dc:title>
  <dc:creator>AAND SYSTEM</dc:creator>
  <cp:lastModifiedBy>ghaza</cp:lastModifiedBy>
  <cp:revision>144</cp:revision>
  <dcterms:created xsi:type="dcterms:W3CDTF">2014-01-01T15:09:09Z</dcterms:created>
  <dcterms:modified xsi:type="dcterms:W3CDTF">2014-01-07T22:04:52Z</dcterms:modified>
</cp:coreProperties>
</file>